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2"/>
  </p:notesMasterIdLst>
  <p:handoutMasterIdLst>
    <p:handoutMasterId r:id="rId23"/>
  </p:handoutMasterIdLst>
  <p:sldIdLst>
    <p:sldId id="256" r:id="rId5"/>
    <p:sldId id="276" r:id="rId6"/>
    <p:sldId id="274" r:id="rId7"/>
    <p:sldId id="272" r:id="rId8"/>
    <p:sldId id="264" r:id="rId9"/>
    <p:sldId id="262" r:id="rId10"/>
    <p:sldId id="258" r:id="rId11"/>
    <p:sldId id="275" r:id="rId12"/>
    <p:sldId id="265" r:id="rId13"/>
    <p:sldId id="268" r:id="rId14"/>
    <p:sldId id="267" r:id="rId15"/>
    <p:sldId id="277" r:id="rId16"/>
    <p:sldId id="269" r:id="rId17"/>
    <p:sldId id="270" r:id="rId18"/>
    <p:sldId id="278" r:id="rId19"/>
    <p:sldId id="271"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05" autoAdjust="0"/>
  </p:normalViewPr>
  <p:slideViewPr>
    <p:cSldViewPr snapToGrid="0">
      <p:cViewPr>
        <p:scale>
          <a:sx n="70" d="100"/>
          <a:sy n="70" d="100"/>
        </p:scale>
        <p:origin x="576" y="-3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5/8/layout/cycle6" loCatId="cycle" qsTypeId="urn:microsoft.com/office/officeart/2005/8/quickstyle/simple4" qsCatId="simple" csTypeId="urn:microsoft.com/office/officeart/2005/8/colors/colorful2" csCatId="colorful" phldr="1"/>
      <dgm:spPr/>
      <dgm:t>
        <a:bodyPr/>
        <a:lstStyle/>
        <a:p>
          <a:endParaRPr lang="en-US"/>
        </a:p>
      </dgm:t>
    </dgm:pt>
    <dgm:pt modelId="{AAC263CB-8256-4B03-92FE-1622698FB3E9}">
      <dgm:prSet/>
      <dgm:spPr/>
      <dgm:t>
        <a:bodyPr/>
        <a:lstStyle/>
        <a:p>
          <a:r>
            <a:rPr lang="en-US" b="1" dirty="0">
              <a:solidFill>
                <a:schemeClr val="bg1"/>
              </a:solidFill>
            </a:rPr>
            <a:t>STRAIN SELECTION</a:t>
          </a:r>
        </a:p>
      </dgm:t>
    </dgm:pt>
    <dgm:pt modelId="{0BEED663-FC38-4EAD-940F-4C475D2C87DB}" type="parTrans" cxnId="{C5E94186-9CB6-4C42-92B3-C546CC53A7B9}">
      <dgm:prSet/>
      <dgm:spPr/>
      <dgm:t>
        <a:bodyPr/>
        <a:lstStyle/>
        <a:p>
          <a:endParaRPr lang="en-US" b="1">
            <a:solidFill>
              <a:schemeClr val="bg1"/>
            </a:solidFill>
          </a:endParaRPr>
        </a:p>
      </dgm:t>
    </dgm:pt>
    <dgm:pt modelId="{808B76D0-8EC7-469A-93AC-7A6017188A9D}" type="sibTrans" cxnId="{C5E94186-9CB6-4C42-92B3-C546CC53A7B9}">
      <dgm:prSet/>
      <dgm:spPr/>
      <dgm:t>
        <a:bodyPr/>
        <a:lstStyle/>
        <a:p>
          <a:endParaRPr lang="en-US" b="1">
            <a:solidFill>
              <a:schemeClr val="bg1"/>
            </a:solidFill>
          </a:endParaRPr>
        </a:p>
      </dgm:t>
    </dgm:pt>
    <dgm:pt modelId="{4E8D2E69-0173-4BD3-B96A-7A9C5DD12B47}">
      <dgm:prSet/>
      <dgm:spPr/>
      <dgm:t>
        <a:bodyPr/>
        <a:lstStyle/>
        <a:p>
          <a:r>
            <a:rPr lang="en-US" b="1" dirty="0">
              <a:solidFill>
                <a:schemeClr val="bg1"/>
              </a:solidFill>
            </a:rPr>
            <a:t>INOCULATION</a:t>
          </a:r>
        </a:p>
      </dgm:t>
    </dgm:pt>
    <dgm:pt modelId="{B954BF22-E3B3-4A1C-802E-590228BE2D9C}" type="parTrans" cxnId="{0F866C41-EB5F-47BD-A2CD-A58671F15B67}">
      <dgm:prSet/>
      <dgm:spPr/>
      <dgm:t>
        <a:bodyPr/>
        <a:lstStyle/>
        <a:p>
          <a:endParaRPr lang="en-US" b="1">
            <a:solidFill>
              <a:schemeClr val="bg1"/>
            </a:solidFill>
          </a:endParaRPr>
        </a:p>
      </dgm:t>
    </dgm:pt>
    <dgm:pt modelId="{FEF1E80E-8A9E-4B0A-817C-2A4CFDCF3FB2}" type="sibTrans" cxnId="{0F866C41-EB5F-47BD-A2CD-A58671F15B67}">
      <dgm:prSet/>
      <dgm:spPr/>
      <dgm:t>
        <a:bodyPr/>
        <a:lstStyle/>
        <a:p>
          <a:endParaRPr lang="en-US" b="1">
            <a:solidFill>
              <a:schemeClr val="bg1"/>
            </a:solidFill>
          </a:endParaRPr>
        </a:p>
      </dgm:t>
    </dgm:pt>
    <dgm:pt modelId="{93A6A030-ABAB-4EFA-B539-0FDB3E07C1EF}">
      <dgm:prSet/>
      <dgm:spPr/>
      <dgm:t>
        <a:bodyPr/>
        <a:lstStyle/>
        <a:p>
          <a:r>
            <a:rPr lang="en-US" b="1" dirty="0">
              <a:solidFill>
                <a:schemeClr val="bg1"/>
              </a:solidFill>
            </a:rPr>
            <a:t>INCUBATION</a:t>
          </a:r>
        </a:p>
      </dgm:t>
    </dgm:pt>
    <dgm:pt modelId="{3D674B97-6DC6-4A12-85BA-0976D3064237}" type="parTrans" cxnId="{4B40C8DC-6B57-4F5B-8440-7241C649700B}">
      <dgm:prSet/>
      <dgm:spPr/>
      <dgm:t>
        <a:bodyPr/>
        <a:lstStyle/>
        <a:p>
          <a:endParaRPr lang="en-US" b="1">
            <a:solidFill>
              <a:schemeClr val="bg1"/>
            </a:solidFill>
          </a:endParaRPr>
        </a:p>
      </dgm:t>
    </dgm:pt>
    <dgm:pt modelId="{BFE0749E-E343-4A6F-BD09-2810EE6B4BD7}" type="sibTrans" cxnId="{4B40C8DC-6B57-4F5B-8440-7241C649700B}">
      <dgm:prSet/>
      <dgm:spPr/>
      <dgm:t>
        <a:bodyPr/>
        <a:lstStyle/>
        <a:p>
          <a:endParaRPr lang="en-US" b="1">
            <a:solidFill>
              <a:schemeClr val="bg1"/>
            </a:solidFill>
          </a:endParaRPr>
        </a:p>
      </dgm:t>
    </dgm:pt>
    <dgm:pt modelId="{76D56F19-2708-49DB-8F92-D8AC45F23A9A}">
      <dgm:prSet/>
      <dgm:spPr/>
      <dgm:t>
        <a:bodyPr/>
        <a:lstStyle/>
        <a:p>
          <a:r>
            <a:rPr lang="en-US" b="1" dirty="0">
              <a:solidFill>
                <a:schemeClr val="bg1"/>
              </a:solidFill>
            </a:rPr>
            <a:t>HARVESTING</a:t>
          </a:r>
        </a:p>
      </dgm:t>
    </dgm:pt>
    <dgm:pt modelId="{9D5610C2-0A12-494A-AC46-8DD17C08B09F}" type="parTrans" cxnId="{32E90211-17E0-4DDF-9274-DD3E46D811B8}">
      <dgm:prSet/>
      <dgm:spPr/>
      <dgm:t>
        <a:bodyPr/>
        <a:lstStyle/>
        <a:p>
          <a:endParaRPr lang="en-US" b="1">
            <a:solidFill>
              <a:schemeClr val="bg1"/>
            </a:solidFill>
          </a:endParaRPr>
        </a:p>
      </dgm:t>
    </dgm:pt>
    <dgm:pt modelId="{EC8965A1-F755-4945-8AAC-DCF1F68F011E}" type="sibTrans" cxnId="{32E90211-17E0-4DDF-9274-DD3E46D811B8}">
      <dgm:prSet/>
      <dgm:spPr/>
      <dgm:t>
        <a:bodyPr/>
        <a:lstStyle/>
        <a:p>
          <a:endParaRPr lang="en-US" b="1">
            <a:solidFill>
              <a:schemeClr val="bg1"/>
            </a:solidFill>
          </a:endParaRPr>
        </a:p>
      </dgm:t>
    </dgm:pt>
    <dgm:pt modelId="{4773F18B-9CCC-42E8-9259-3BE374BD8929}">
      <dgm:prSet/>
      <dgm:spPr/>
      <dgm:t>
        <a:bodyPr/>
        <a:lstStyle/>
        <a:p>
          <a:r>
            <a:rPr lang="en-US" b="1" dirty="0">
              <a:solidFill>
                <a:schemeClr val="bg1"/>
              </a:solidFill>
            </a:rPr>
            <a:t>SUBSTRATE PREPERATION</a:t>
          </a:r>
        </a:p>
      </dgm:t>
    </dgm:pt>
    <dgm:pt modelId="{3ACDAD64-7CB0-4C30-A294-C5CE01BF6A07}" type="parTrans" cxnId="{38C49AA1-3D5C-4E95-8FE9-5C6F96380101}">
      <dgm:prSet/>
      <dgm:spPr/>
      <dgm:t>
        <a:bodyPr/>
        <a:lstStyle/>
        <a:p>
          <a:endParaRPr lang="en-US"/>
        </a:p>
      </dgm:t>
    </dgm:pt>
    <dgm:pt modelId="{7FC822C6-2EFE-4EC7-958C-6CFDF0F5E593}" type="sibTrans" cxnId="{38C49AA1-3D5C-4E95-8FE9-5C6F96380101}">
      <dgm:prSet/>
      <dgm:spPr/>
      <dgm:t>
        <a:bodyPr/>
        <a:lstStyle/>
        <a:p>
          <a:endParaRPr lang="en-US"/>
        </a:p>
      </dgm:t>
    </dgm:pt>
    <dgm:pt modelId="{841574D0-5EBF-414B-A30F-7E9904522B08}">
      <dgm:prSet/>
      <dgm:spPr/>
      <dgm:t>
        <a:bodyPr/>
        <a:lstStyle/>
        <a:p>
          <a:r>
            <a:rPr lang="en-US" b="1" dirty="0">
              <a:solidFill>
                <a:schemeClr val="bg1"/>
              </a:solidFill>
            </a:rPr>
            <a:t>FRUITING</a:t>
          </a:r>
        </a:p>
      </dgm:t>
    </dgm:pt>
    <dgm:pt modelId="{E3815287-2F71-4893-9148-B3D2366649C9}" type="parTrans" cxnId="{1DF28410-8852-4E95-BD75-EEC5C90CC355}">
      <dgm:prSet/>
      <dgm:spPr/>
      <dgm:t>
        <a:bodyPr/>
        <a:lstStyle/>
        <a:p>
          <a:endParaRPr lang="en-US"/>
        </a:p>
      </dgm:t>
    </dgm:pt>
    <dgm:pt modelId="{B982200D-3B98-44FA-96BC-50C4CD4490F3}" type="sibTrans" cxnId="{1DF28410-8852-4E95-BD75-EEC5C90CC355}">
      <dgm:prSet/>
      <dgm:spPr/>
      <dgm:t>
        <a:bodyPr/>
        <a:lstStyle/>
        <a:p>
          <a:endParaRPr lang="en-US"/>
        </a:p>
      </dgm:t>
    </dgm:pt>
    <dgm:pt modelId="{44E59079-4044-4615-844A-2BF6DDD5742E}" type="pres">
      <dgm:prSet presAssocID="{D4503D04-C97E-4622-AE07-D0307CB3B4CA}" presName="cycle" presStyleCnt="0">
        <dgm:presLayoutVars>
          <dgm:dir/>
          <dgm:resizeHandles val="exact"/>
        </dgm:presLayoutVars>
      </dgm:prSet>
      <dgm:spPr/>
    </dgm:pt>
    <dgm:pt modelId="{8207854D-2B51-4A8E-B5AE-10487E87CA78}" type="pres">
      <dgm:prSet presAssocID="{AAC263CB-8256-4B03-92FE-1622698FB3E9}" presName="node" presStyleLbl="node1" presStyleIdx="0" presStyleCnt="6">
        <dgm:presLayoutVars>
          <dgm:bulletEnabled val="1"/>
        </dgm:presLayoutVars>
      </dgm:prSet>
      <dgm:spPr/>
    </dgm:pt>
    <dgm:pt modelId="{3BD308D7-A299-4638-ADDE-05060FAADE0B}" type="pres">
      <dgm:prSet presAssocID="{AAC263CB-8256-4B03-92FE-1622698FB3E9}" presName="spNode" presStyleCnt="0"/>
      <dgm:spPr/>
    </dgm:pt>
    <dgm:pt modelId="{C8571390-81D5-4CB3-85C5-E4D11E7CFD6A}" type="pres">
      <dgm:prSet presAssocID="{808B76D0-8EC7-469A-93AC-7A6017188A9D}" presName="sibTrans" presStyleLbl="sibTrans1D1" presStyleIdx="0" presStyleCnt="6"/>
      <dgm:spPr/>
    </dgm:pt>
    <dgm:pt modelId="{0BFAB301-A67E-4E5F-A7E4-10E4F4DD8F2A}" type="pres">
      <dgm:prSet presAssocID="{4773F18B-9CCC-42E8-9259-3BE374BD8929}" presName="node" presStyleLbl="node1" presStyleIdx="1" presStyleCnt="6">
        <dgm:presLayoutVars>
          <dgm:bulletEnabled val="1"/>
        </dgm:presLayoutVars>
      </dgm:prSet>
      <dgm:spPr/>
    </dgm:pt>
    <dgm:pt modelId="{E5C7ED75-89C0-46F0-8CB7-803D047D8161}" type="pres">
      <dgm:prSet presAssocID="{4773F18B-9CCC-42E8-9259-3BE374BD8929}" presName="spNode" presStyleCnt="0"/>
      <dgm:spPr/>
    </dgm:pt>
    <dgm:pt modelId="{3BC9F4B4-7A7B-41EC-AC01-0F3D593C8AEA}" type="pres">
      <dgm:prSet presAssocID="{7FC822C6-2EFE-4EC7-958C-6CFDF0F5E593}" presName="sibTrans" presStyleLbl="sibTrans1D1" presStyleIdx="1" presStyleCnt="6"/>
      <dgm:spPr/>
    </dgm:pt>
    <dgm:pt modelId="{A20D3CF3-3A37-4B6F-A6B5-4E7BBBD1546D}" type="pres">
      <dgm:prSet presAssocID="{4E8D2E69-0173-4BD3-B96A-7A9C5DD12B47}" presName="node" presStyleLbl="node1" presStyleIdx="2" presStyleCnt="6">
        <dgm:presLayoutVars>
          <dgm:bulletEnabled val="1"/>
        </dgm:presLayoutVars>
      </dgm:prSet>
      <dgm:spPr/>
    </dgm:pt>
    <dgm:pt modelId="{5699C828-C06B-4049-827B-700B959CB820}" type="pres">
      <dgm:prSet presAssocID="{4E8D2E69-0173-4BD3-B96A-7A9C5DD12B47}" presName="spNode" presStyleCnt="0"/>
      <dgm:spPr/>
    </dgm:pt>
    <dgm:pt modelId="{48BB7BDC-C048-4E69-ACAB-ECF95ED26C20}" type="pres">
      <dgm:prSet presAssocID="{FEF1E80E-8A9E-4B0A-817C-2A4CFDCF3FB2}" presName="sibTrans" presStyleLbl="sibTrans1D1" presStyleIdx="2" presStyleCnt="6"/>
      <dgm:spPr/>
    </dgm:pt>
    <dgm:pt modelId="{4521CE3A-1D32-4E92-83BA-6B4DBB6DBC61}" type="pres">
      <dgm:prSet presAssocID="{93A6A030-ABAB-4EFA-B539-0FDB3E07C1EF}" presName="node" presStyleLbl="node1" presStyleIdx="3" presStyleCnt="6">
        <dgm:presLayoutVars>
          <dgm:bulletEnabled val="1"/>
        </dgm:presLayoutVars>
      </dgm:prSet>
      <dgm:spPr/>
    </dgm:pt>
    <dgm:pt modelId="{34BD8A5D-E98E-4E78-B880-A24345A05A2D}" type="pres">
      <dgm:prSet presAssocID="{93A6A030-ABAB-4EFA-B539-0FDB3E07C1EF}" presName="spNode" presStyleCnt="0"/>
      <dgm:spPr/>
    </dgm:pt>
    <dgm:pt modelId="{C747AAAB-C295-45F8-80B3-C14658BB07BE}" type="pres">
      <dgm:prSet presAssocID="{BFE0749E-E343-4A6F-BD09-2810EE6B4BD7}" presName="sibTrans" presStyleLbl="sibTrans1D1" presStyleIdx="3" presStyleCnt="6"/>
      <dgm:spPr/>
    </dgm:pt>
    <dgm:pt modelId="{13E64F8C-ECAD-4950-B6BB-A6CBA72B9F90}" type="pres">
      <dgm:prSet presAssocID="{841574D0-5EBF-414B-A30F-7E9904522B08}" presName="node" presStyleLbl="node1" presStyleIdx="4" presStyleCnt="6">
        <dgm:presLayoutVars>
          <dgm:bulletEnabled val="1"/>
        </dgm:presLayoutVars>
      </dgm:prSet>
      <dgm:spPr/>
    </dgm:pt>
    <dgm:pt modelId="{CD162588-8D80-4472-AED9-0A1E24299039}" type="pres">
      <dgm:prSet presAssocID="{841574D0-5EBF-414B-A30F-7E9904522B08}" presName="spNode" presStyleCnt="0"/>
      <dgm:spPr/>
    </dgm:pt>
    <dgm:pt modelId="{C5F48AF2-FAA4-46AC-AD77-FE7F8D2FB68D}" type="pres">
      <dgm:prSet presAssocID="{B982200D-3B98-44FA-96BC-50C4CD4490F3}" presName="sibTrans" presStyleLbl="sibTrans1D1" presStyleIdx="4" presStyleCnt="6"/>
      <dgm:spPr/>
    </dgm:pt>
    <dgm:pt modelId="{189DFD5B-E336-4C25-B91A-5BA538A2118E}" type="pres">
      <dgm:prSet presAssocID="{76D56F19-2708-49DB-8F92-D8AC45F23A9A}" presName="node" presStyleLbl="node1" presStyleIdx="5" presStyleCnt="6">
        <dgm:presLayoutVars>
          <dgm:bulletEnabled val="1"/>
        </dgm:presLayoutVars>
      </dgm:prSet>
      <dgm:spPr/>
    </dgm:pt>
    <dgm:pt modelId="{6F49F479-5DE3-4E1C-9602-1596AE98CFE6}" type="pres">
      <dgm:prSet presAssocID="{76D56F19-2708-49DB-8F92-D8AC45F23A9A}" presName="spNode" presStyleCnt="0"/>
      <dgm:spPr/>
    </dgm:pt>
    <dgm:pt modelId="{5ACEEF5B-7780-407E-9A1B-DD9AD3C9D5C6}" type="pres">
      <dgm:prSet presAssocID="{EC8965A1-F755-4945-8AAC-DCF1F68F011E}" presName="sibTrans" presStyleLbl="sibTrans1D1" presStyleIdx="5" presStyleCnt="6"/>
      <dgm:spPr/>
    </dgm:pt>
  </dgm:ptLst>
  <dgm:cxnLst>
    <dgm:cxn modelId="{5A8AA40E-B021-4128-9476-4EF5BE83CB70}" type="presOf" srcId="{AAC263CB-8256-4B03-92FE-1622698FB3E9}" destId="{8207854D-2B51-4A8E-B5AE-10487E87CA78}" srcOrd="0" destOrd="0" presId="urn:microsoft.com/office/officeart/2005/8/layout/cycle6"/>
    <dgm:cxn modelId="{1DF28410-8852-4E95-BD75-EEC5C90CC355}" srcId="{D4503D04-C97E-4622-AE07-D0307CB3B4CA}" destId="{841574D0-5EBF-414B-A30F-7E9904522B08}" srcOrd="4" destOrd="0" parTransId="{E3815287-2F71-4893-9148-B3D2366649C9}" sibTransId="{B982200D-3B98-44FA-96BC-50C4CD4490F3}"/>
    <dgm:cxn modelId="{32E90211-17E0-4DDF-9274-DD3E46D811B8}" srcId="{D4503D04-C97E-4622-AE07-D0307CB3B4CA}" destId="{76D56F19-2708-49DB-8F92-D8AC45F23A9A}" srcOrd="5" destOrd="0" parTransId="{9D5610C2-0A12-494A-AC46-8DD17C08B09F}" sibTransId="{EC8965A1-F755-4945-8AAC-DCF1F68F011E}"/>
    <dgm:cxn modelId="{BD04BF2C-6BB7-414C-80B3-5728784C593B}" type="presOf" srcId="{841574D0-5EBF-414B-A30F-7E9904522B08}" destId="{13E64F8C-ECAD-4950-B6BB-A6CBA72B9F90}" srcOrd="0" destOrd="0" presId="urn:microsoft.com/office/officeart/2005/8/layout/cycle6"/>
    <dgm:cxn modelId="{0F866C41-EB5F-47BD-A2CD-A58671F15B67}" srcId="{D4503D04-C97E-4622-AE07-D0307CB3B4CA}" destId="{4E8D2E69-0173-4BD3-B96A-7A9C5DD12B47}" srcOrd="2" destOrd="0" parTransId="{B954BF22-E3B3-4A1C-802E-590228BE2D9C}" sibTransId="{FEF1E80E-8A9E-4B0A-817C-2A4CFDCF3FB2}"/>
    <dgm:cxn modelId="{A4A90263-CFD9-45CE-8251-2F51DA96E8D1}" type="presOf" srcId="{EC8965A1-F755-4945-8AAC-DCF1F68F011E}" destId="{5ACEEF5B-7780-407E-9A1B-DD9AD3C9D5C6}" srcOrd="0" destOrd="0" presId="urn:microsoft.com/office/officeart/2005/8/layout/cycle6"/>
    <dgm:cxn modelId="{DA65397F-057D-4AC5-ADF5-43AECC86940A}" type="presOf" srcId="{7FC822C6-2EFE-4EC7-958C-6CFDF0F5E593}" destId="{3BC9F4B4-7A7B-41EC-AC01-0F3D593C8AEA}" srcOrd="0" destOrd="0" presId="urn:microsoft.com/office/officeart/2005/8/layout/cycle6"/>
    <dgm:cxn modelId="{C5E94186-9CB6-4C42-92B3-C546CC53A7B9}" srcId="{D4503D04-C97E-4622-AE07-D0307CB3B4CA}" destId="{AAC263CB-8256-4B03-92FE-1622698FB3E9}" srcOrd="0" destOrd="0" parTransId="{0BEED663-FC38-4EAD-940F-4C475D2C87DB}" sibTransId="{808B76D0-8EC7-469A-93AC-7A6017188A9D}"/>
    <dgm:cxn modelId="{38C49AA1-3D5C-4E95-8FE9-5C6F96380101}" srcId="{D4503D04-C97E-4622-AE07-D0307CB3B4CA}" destId="{4773F18B-9CCC-42E8-9259-3BE374BD8929}" srcOrd="1" destOrd="0" parTransId="{3ACDAD64-7CB0-4C30-A294-C5CE01BF6A07}" sibTransId="{7FC822C6-2EFE-4EC7-958C-6CFDF0F5E593}"/>
    <dgm:cxn modelId="{131E18AC-5985-4A1A-B49C-9F2B8FF31F44}" type="presOf" srcId="{D4503D04-C97E-4622-AE07-D0307CB3B4CA}" destId="{44E59079-4044-4615-844A-2BF6DDD5742E}" srcOrd="0" destOrd="0" presId="urn:microsoft.com/office/officeart/2005/8/layout/cycle6"/>
    <dgm:cxn modelId="{71C69DAC-FD6D-4193-A0CA-5ACD146F687D}" type="presOf" srcId="{B982200D-3B98-44FA-96BC-50C4CD4490F3}" destId="{C5F48AF2-FAA4-46AC-AD77-FE7F8D2FB68D}" srcOrd="0" destOrd="0" presId="urn:microsoft.com/office/officeart/2005/8/layout/cycle6"/>
    <dgm:cxn modelId="{DDA9C2AF-F42F-499F-9DCE-C8A97CEA01C9}" type="presOf" srcId="{4E8D2E69-0173-4BD3-B96A-7A9C5DD12B47}" destId="{A20D3CF3-3A37-4B6F-A6B5-4E7BBBD1546D}" srcOrd="0" destOrd="0" presId="urn:microsoft.com/office/officeart/2005/8/layout/cycle6"/>
    <dgm:cxn modelId="{570BBDBD-7D74-4399-81A3-E2F7B4B0995D}" type="presOf" srcId="{76D56F19-2708-49DB-8F92-D8AC45F23A9A}" destId="{189DFD5B-E336-4C25-B91A-5BA538A2118E}" srcOrd="0" destOrd="0" presId="urn:microsoft.com/office/officeart/2005/8/layout/cycle6"/>
    <dgm:cxn modelId="{901566C0-1019-4DEC-A657-641903B42BFD}" type="presOf" srcId="{808B76D0-8EC7-469A-93AC-7A6017188A9D}" destId="{C8571390-81D5-4CB3-85C5-E4D11E7CFD6A}" srcOrd="0" destOrd="0" presId="urn:microsoft.com/office/officeart/2005/8/layout/cycle6"/>
    <dgm:cxn modelId="{F365E2C5-E78E-4834-9F4E-22543C368D2F}" type="presOf" srcId="{BFE0749E-E343-4A6F-BD09-2810EE6B4BD7}" destId="{C747AAAB-C295-45F8-80B3-C14658BB07BE}" srcOrd="0" destOrd="0" presId="urn:microsoft.com/office/officeart/2005/8/layout/cycle6"/>
    <dgm:cxn modelId="{7905B5DB-88EA-436D-B0BE-A6EF17577CCA}" type="presOf" srcId="{FEF1E80E-8A9E-4B0A-817C-2A4CFDCF3FB2}" destId="{48BB7BDC-C048-4E69-ACAB-ECF95ED26C20}" srcOrd="0" destOrd="0" presId="urn:microsoft.com/office/officeart/2005/8/layout/cycle6"/>
    <dgm:cxn modelId="{4B40C8DC-6B57-4F5B-8440-7241C649700B}" srcId="{D4503D04-C97E-4622-AE07-D0307CB3B4CA}" destId="{93A6A030-ABAB-4EFA-B539-0FDB3E07C1EF}" srcOrd="3" destOrd="0" parTransId="{3D674B97-6DC6-4A12-85BA-0976D3064237}" sibTransId="{BFE0749E-E343-4A6F-BD09-2810EE6B4BD7}"/>
    <dgm:cxn modelId="{9017B5E6-B1F5-44C0-9698-8DE521725C5D}" type="presOf" srcId="{93A6A030-ABAB-4EFA-B539-0FDB3E07C1EF}" destId="{4521CE3A-1D32-4E92-83BA-6B4DBB6DBC61}" srcOrd="0" destOrd="0" presId="urn:microsoft.com/office/officeart/2005/8/layout/cycle6"/>
    <dgm:cxn modelId="{3C4840ED-93C8-4943-BCFD-FBF1C98A65D6}" type="presOf" srcId="{4773F18B-9CCC-42E8-9259-3BE374BD8929}" destId="{0BFAB301-A67E-4E5F-A7E4-10E4F4DD8F2A}" srcOrd="0" destOrd="0" presId="urn:microsoft.com/office/officeart/2005/8/layout/cycle6"/>
    <dgm:cxn modelId="{606C2A60-BE73-462C-8E75-2A77E9FF1667}" type="presParOf" srcId="{44E59079-4044-4615-844A-2BF6DDD5742E}" destId="{8207854D-2B51-4A8E-B5AE-10487E87CA78}" srcOrd="0" destOrd="0" presId="urn:microsoft.com/office/officeart/2005/8/layout/cycle6"/>
    <dgm:cxn modelId="{C5B5EDB3-5CD8-40C3-BFA7-E7E8489C02A0}" type="presParOf" srcId="{44E59079-4044-4615-844A-2BF6DDD5742E}" destId="{3BD308D7-A299-4638-ADDE-05060FAADE0B}" srcOrd="1" destOrd="0" presId="urn:microsoft.com/office/officeart/2005/8/layout/cycle6"/>
    <dgm:cxn modelId="{4E590A28-8E6B-45C9-970C-388C1F7F8D9C}" type="presParOf" srcId="{44E59079-4044-4615-844A-2BF6DDD5742E}" destId="{C8571390-81D5-4CB3-85C5-E4D11E7CFD6A}" srcOrd="2" destOrd="0" presId="urn:microsoft.com/office/officeart/2005/8/layout/cycle6"/>
    <dgm:cxn modelId="{7DE1ADA7-6024-4AC2-BB77-13244DCBA082}" type="presParOf" srcId="{44E59079-4044-4615-844A-2BF6DDD5742E}" destId="{0BFAB301-A67E-4E5F-A7E4-10E4F4DD8F2A}" srcOrd="3" destOrd="0" presId="urn:microsoft.com/office/officeart/2005/8/layout/cycle6"/>
    <dgm:cxn modelId="{B7834C57-6574-4CAF-9FB4-CE1806B1F55A}" type="presParOf" srcId="{44E59079-4044-4615-844A-2BF6DDD5742E}" destId="{E5C7ED75-89C0-46F0-8CB7-803D047D8161}" srcOrd="4" destOrd="0" presId="urn:microsoft.com/office/officeart/2005/8/layout/cycle6"/>
    <dgm:cxn modelId="{2001AE18-A779-4D6C-947A-4922D724C810}" type="presParOf" srcId="{44E59079-4044-4615-844A-2BF6DDD5742E}" destId="{3BC9F4B4-7A7B-41EC-AC01-0F3D593C8AEA}" srcOrd="5" destOrd="0" presId="urn:microsoft.com/office/officeart/2005/8/layout/cycle6"/>
    <dgm:cxn modelId="{DE425C68-041C-49A4-9B88-9A4F2D161D69}" type="presParOf" srcId="{44E59079-4044-4615-844A-2BF6DDD5742E}" destId="{A20D3CF3-3A37-4B6F-A6B5-4E7BBBD1546D}" srcOrd="6" destOrd="0" presId="urn:microsoft.com/office/officeart/2005/8/layout/cycle6"/>
    <dgm:cxn modelId="{4E4F99F1-89C6-466B-95C8-F3EBD94BA519}" type="presParOf" srcId="{44E59079-4044-4615-844A-2BF6DDD5742E}" destId="{5699C828-C06B-4049-827B-700B959CB820}" srcOrd="7" destOrd="0" presId="urn:microsoft.com/office/officeart/2005/8/layout/cycle6"/>
    <dgm:cxn modelId="{B5A722FE-8E2F-495C-AB51-77C44ABC0512}" type="presParOf" srcId="{44E59079-4044-4615-844A-2BF6DDD5742E}" destId="{48BB7BDC-C048-4E69-ACAB-ECF95ED26C20}" srcOrd="8" destOrd="0" presId="urn:microsoft.com/office/officeart/2005/8/layout/cycle6"/>
    <dgm:cxn modelId="{E2FC92C3-6265-486A-9354-2F1C4FFB086C}" type="presParOf" srcId="{44E59079-4044-4615-844A-2BF6DDD5742E}" destId="{4521CE3A-1D32-4E92-83BA-6B4DBB6DBC61}" srcOrd="9" destOrd="0" presId="urn:microsoft.com/office/officeart/2005/8/layout/cycle6"/>
    <dgm:cxn modelId="{A0731AC9-0ADB-42FB-A0AC-283B20797D7E}" type="presParOf" srcId="{44E59079-4044-4615-844A-2BF6DDD5742E}" destId="{34BD8A5D-E98E-4E78-B880-A24345A05A2D}" srcOrd="10" destOrd="0" presId="urn:microsoft.com/office/officeart/2005/8/layout/cycle6"/>
    <dgm:cxn modelId="{6D0378A1-1FA9-492B-B4C8-79100136D86A}" type="presParOf" srcId="{44E59079-4044-4615-844A-2BF6DDD5742E}" destId="{C747AAAB-C295-45F8-80B3-C14658BB07BE}" srcOrd="11" destOrd="0" presId="urn:microsoft.com/office/officeart/2005/8/layout/cycle6"/>
    <dgm:cxn modelId="{2EBBBCAA-A164-4E42-8FAD-11244B203AB5}" type="presParOf" srcId="{44E59079-4044-4615-844A-2BF6DDD5742E}" destId="{13E64F8C-ECAD-4950-B6BB-A6CBA72B9F90}" srcOrd="12" destOrd="0" presId="urn:microsoft.com/office/officeart/2005/8/layout/cycle6"/>
    <dgm:cxn modelId="{64E4465C-93D5-4B5E-B625-CA5F1EA5E271}" type="presParOf" srcId="{44E59079-4044-4615-844A-2BF6DDD5742E}" destId="{CD162588-8D80-4472-AED9-0A1E24299039}" srcOrd="13" destOrd="0" presId="urn:microsoft.com/office/officeart/2005/8/layout/cycle6"/>
    <dgm:cxn modelId="{AF489DEC-8B45-4804-966C-B09ACFD66A64}" type="presParOf" srcId="{44E59079-4044-4615-844A-2BF6DDD5742E}" destId="{C5F48AF2-FAA4-46AC-AD77-FE7F8D2FB68D}" srcOrd="14" destOrd="0" presId="urn:microsoft.com/office/officeart/2005/8/layout/cycle6"/>
    <dgm:cxn modelId="{01AD8BB0-B128-4527-A87B-BFC29E18C8BC}" type="presParOf" srcId="{44E59079-4044-4615-844A-2BF6DDD5742E}" destId="{189DFD5B-E336-4C25-B91A-5BA538A2118E}" srcOrd="15" destOrd="0" presId="urn:microsoft.com/office/officeart/2005/8/layout/cycle6"/>
    <dgm:cxn modelId="{059FB152-88F1-4ECF-8765-C52A312BD369}" type="presParOf" srcId="{44E59079-4044-4615-844A-2BF6DDD5742E}" destId="{6F49F479-5DE3-4E1C-9602-1596AE98CFE6}" srcOrd="16" destOrd="0" presId="urn:microsoft.com/office/officeart/2005/8/layout/cycle6"/>
    <dgm:cxn modelId="{4D65F76D-AE8B-446E-B27A-654E8D2079E7}" type="presParOf" srcId="{44E59079-4044-4615-844A-2BF6DDD5742E}" destId="{5ACEEF5B-7780-407E-9A1B-DD9AD3C9D5C6}"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AC263CB-8256-4B03-92FE-1622698FB3E9}">
      <dgm:prSet custT="1"/>
      <dgm:spPr/>
      <dgm:t>
        <a:bodyPr/>
        <a:lstStyle/>
        <a:p>
          <a:pPr algn="ctr"/>
          <a:r>
            <a:rPr lang="en-US" sz="1600" b="1" dirty="0">
              <a:solidFill>
                <a:schemeClr val="bg1"/>
              </a:solidFill>
            </a:rPr>
            <a:t>2:1:1 ratios</a:t>
          </a:r>
        </a:p>
        <a:p>
          <a:pPr algn="ctr"/>
          <a:r>
            <a:rPr lang="en-US" sz="1600" b="1" dirty="0">
              <a:solidFill>
                <a:schemeClr val="bg1"/>
              </a:solidFill>
            </a:rPr>
            <a:t>Vermiculite : Brown Rice Flour : Water</a:t>
          </a:r>
        </a:p>
      </dgm:t>
    </dgm:pt>
    <dgm:pt modelId="{0BEED663-FC38-4EAD-940F-4C475D2C87DB}" type="parTrans" cxnId="{C5E94186-9CB6-4C42-92B3-C546CC53A7B9}">
      <dgm:prSet/>
      <dgm:spPr/>
      <dgm:t>
        <a:bodyPr/>
        <a:lstStyle/>
        <a:p>
          <a:endParaRPr lang="en-US" b="1">
            <a:solidFill>
              <a:schemeClr val="bg1"/>
            </a:solidFill>
          </a:endParaRPr>
        </a:p>
      </dgm:t>
    </dgm:pt>
    <dgm:pt modelId="{808B76D0-8EC7-469A-93AC-7A6017188A9D}" type="sibTrans" cxnId="{C5E94186-9CB6-4C42-92B3-C546CC53A7B9}">
      <dgm:prSet/>
      <dgm:spPr/>
      <dgm:t>
        <a:bodyPr/>
        <a:lstStyle/>
        <a:p>
          <a:endParaRPr lang="en-US" b="1">
            <a:solidFill>
              <a:schemeClr val="bg1"/>
            </a:solidFill>
          </a:endParaRPr>
        </a:p>
      </dgm:t>
    </dgm:pt>
    <dgm:pt modelId="{841574D0-5EBF-414B-A30F-7E9904522B08}">
      <dgm:prSet/>
      <dgm:spPr/>
      <dgm:t>
        <a:bodyPr/>
        <a:lstStyle/>
        <a:p>
          <a:pPr algn="ctr"/>
          <a:r>
            <a:rPr lang="en-US" b="1" i="0" dirty="0">
              <a:solidFill>
                <a:schemeClr val="bg1"/>
              </a:solidFill>
            </a:rPr>
            <a:t>A mushroom substrate is a medium that allows mushroom mycelium – the vegetative part of  fungus consisting of a mass of branching threads called hyphae – to develop and establish itself. The substrate offers the nutrition, moisture, and energy that mushrooms require to grow and fruit</a:t>
          </a:r>
        </a:p>
      </dgm:t>
    </dgm:pt>
    <dgm:pt modelId="{E3815287-2F71-4893-9148-B3D2366649C9}" type="parTrans" cxnId="{1DF28410-8852-4E95-BD75-EEC5C90CC355}">
      <dgm:prSet/>
      <dgm:spPr/>
      <dgm:t>
        <a:bodyPr/>
        <a:lstStyle/>
        <a:p>
          <a:endParaRPr lang="en-US"/>
        </a:p>
      </dgm:t>
    </dgm:pt>
    <dgm:pt modelId="{B982200D-3B98-44FA-96BC-50C4CD4490F3}" type="sibTrans" cxnId="{1DF28410-8852-4E95-BD75-EEC5C90CC355}">
      <dgm:prSet/>
      <dgm:spPr/>
      <dgm:t>
        <a:bodyPr/>
        <a:lstStyle/>
        <a:p>
          <a:endParaRPr lang="en-US"/>
        </a:p>
      </dgm:t>
    </dgm:pt>
    <dgm:pt modelId="{AF715620-288D-4555-A061-ED23F8D72F5A}">
      <dgm:prSet/>
      <dgm:spPr/>
      <dgm:t>
        <a:bodyPr/>
        <a:lstStyle/>
        <a:p>
          <a:pPr algn="ctr"/>
          <a:r>
            <a:rPr lang="en-US" b="1" dirty="0">
              <a:solidFill>
                <a:schemeClr val="bg1"/>
              </a:solidFill>
            </a:rPr>
            <a:t>Mixture should be a crumbly consistency but not wet</a:t>
          </a:r>
        </a:p>
      </dgm:t>
    </dgm:pt>
    <dgm:pt modelId="{0C44D457-7A4A-4BF2-821E-C7C42A2FC277}" type="parTrans" cxnId="{783E1790-1A98-4834-A98A-27FEFD863D0C}">
      <dgm:prSet/>
      <dgm:spPr/>
      <dgm:t>
        <a:bodyPr/>
        <a:lstStyle/>
        <a:p>
          <a:endParaRPr lang="en-US"/>
        </a:p>
      </dgm:t>
    </dgm:pt>
    <dgm:pt modelId="{2252B200-EF46-45EF-ACC8-AD03B25B1BA1}" type="sibTrans" cxnId="{783E1790-1A98-4834-A98A-27FEFD863D0C}">
      <dgm:prSet/>
      <dgm:spPr/>
      <dgm:t>
        <a:bodyPr/>
        <a:lstStyle/>
        <a:p>
          <a:endParaRPr lang="en-US"/>
        </a:p>
      </dgm:t>
    </dgm:pt>
    <dgm:pt modelId="{D1C1E2B3-5F2D-4DC2-AD28-ABB4E5B15E37}" type="pres">
      <dgm:prSet presAssocID="{D4503D04-C97E-4622-AE07-D0307CB3B4CA}" presName="linear" presStyleCnt="0">
        <dgm:presLayoutVars>
          <dgm:animLvl val="lvl"/>
          <dgm:resizeHandles val="exact"/>
        </dgm:presLayoutVars>
      </dgm:prSet>
      <dgm:spPr/>
    </dgm:pt>
    <dgm:pt modelId="{6931E207-2818-4498-B835-F571DB70179A}" type="pres">
      <dgm:prSet presAssocID="{AAC263CB-8256-4B03-92FE-1622698FB3E9}" presName="parentText" presStyleLbl="node1" presStyleIdx="0" presStyleCnt="3" custLinFactY="119840" custLinFactNeighborX="487" custLinFactNeighborY="200000">
        <dgm:presLayoutVars>
          <dgm:chMax val="0"/>
          <dgm:bulletEnabled val="1"/>
        </dgm:presLayoutVars>
      </dgm:prSet>
      <dgm:spPr/>
    </dgm:pt>
    <dgm:pt modelId="{3412B8F7-1727-48ED-B3C0-C9DBC1964C43}" type="pres">
      <dgm:prSet presAssocID="{808B76D0-8EC7-469A-93AC-7A6017188A9D}" presName="spacer" presStyleCnt="0"/>
      <dgm:spPr/>
    </dgm:pt>
    <dgm:pt modelId="{ECD824DB-4993-4D0F-9C37-6172A653EAAC}" type="pres">
      <dgm:prSet presAssocID="{841574D0-5EBF-414B-A30F-7E9904522B08}" presName="parentText" presStyleLbl="node1" presStyleIdx="1" presStyleCnt="3" custScaleX="100000" custScaleY="121812" custLinFactY="-139957" custLinFactNeighborX="-652" custLinFactNeighborY="-200000">
        <dgm:presLayoutVars>
          <dgm:chMax val="0"/>
          <dgm:bulletEnabled val="1"/>
        </dgm:presLayoutVars>
      </dgm:prSet>
      <dgm:spPr/>
    </dgm:pt>
    <dgm:pt modelId="{128FAE22-E5AE-4435-BFD2-8C63F4C41834}" type="pres">
      <dgm:prSet presAssocID="{B982200D-3B98-44FA-96BC-50C4CD4490F3}" presName="spacer" presStyleCnt="0"/>
      <dgm:spPr/>
    </dgm:pt>
    <dgm:pt modelId="{F72C09D5-039E-4BB4-A57C-A00EFC54309E}" type="pres">
      <dgm:prSet presAssocID="{AF715620-288D-4555-A061-ED23F8D72F5A}" presName="parentText" presStyleLbl="node1" presStyleIdx="2" presStyleCnt="3" custLinFactY="12660" custLinFactNeighborX="-565" custLinFactNeighborY="100000">
        <dgm:presLayoutVars>
          <dgm:chMax val="0"/>
          <dgm:bulletEnabled val="1"/>
        </dgm:presLayoutVars>
      </dgm:prSet>
      <dgm:spPr/>
    </dgm:pt>
  </dgm:ptLst>
  <dgm:cxnLst>
    <dgm:cxn modelId="{1DF28410-8852-4E95-BD75-EEC5C90CC355}" srcId="{D4503D04-C97E-4622-AE07-D0307CB3B4CA}" destId="{841574D0-5EBF-414B-A30F-7E9904522B08}" srcOrd="1" destOrd="0" parTransId="{E3815287-2F71-4893-9148-B3D2366649C9}" sibTransId="{B982200D-3B98-44FA-96BC-50C4CD4490F3}"/>
    <dgm:cxn modelId="{1002952F-7535-4496-89B1-D0AB39297311}" type="presOf" srcId="{D4503D04-C97E-4622-AE07-D0307CB3B4CA}" destId="{D1C1E2B3-5F2D-4DC2-AD28-ABB4E5B15E37}" srcOrd="0" destOrd="0" presId="urn:microsoft.com/office/officeart/2005/8/layout/vList2"/>
    <dgm:cxn modelId="{42B3A947-6D9C-438C-8D7E-1B3C82B9BA52}" type="presOf" srcId="{AAC263CB-8256-4B03-92FE-1622698FB3E9}" destId="{6931E207-2818-4498-B835-F571DB70179A}" srcOrd="0" destOrd="0" presId="urn:microsoft.com/office/officeart/2005/8/layout/vList2"/>
    <dgm:cxn modelId="{C5E94186-9CB6-4C42-92B3-C546CC53A7B9}" srcId="{D4503D04-C97E-4622-AE07-D0307CB3B4CA}" destId="{AAC263CB-8256-4B03-92FE-1622698FB3E9}" srcOrd="0" destOrd="0" parTransId="{0BEED663-FC38-4EAD-940F-4C475D2C87DB}" sibTransId="{808B76D0-8EC7-469A-93AC-7A6017188A9D}"/>
    <dgm:cxn modelId="{783E1790-1A98-4834-A98A-27FEFD863D0C}" srcId="{D4503D04-C97E-4622-AE07-D0307CB3B4CA}" destId="{AF715620-288D-4555-A061-ED23F8D72F5A}" srcOrd="2" destOrd="0" parTransId="{0C44D457-7A4A-4BF2-821E-C7C42A2FC277}" sibTransId="{2252B200-EF46-45EF-ACC8-AD03B25B1BA1}"/>
    <dgm:cxn modelId="{D30E85B1-3AD1-4FD1-B95D-DC0E38698353}" type="presOf" srcId="{841574D0-5EBF-414B-A30F-7E9904522B08}" destId="{ECD824DB-4993-4D0F-9C37-6172A653EAAC}" srcOrd="0" destOrd="0" presId="urn:microsoft.com/office/officeart/2005/8/layout/vList2"/>
    <dgm:cxn modelId="{CA83EEEE-D2DA-496D-9843-DD0C67B84EF9}" type="presOf" srcId="{AF715620-288D-4555-A061-ED23F8D72F5A}" destId="{F72C09D5-039E-4BB4-A57C-A00EFC54309E}" srcOrd="0" destOrd="0" presId="urn:microsoft.com/office/officeart/2005/8/layout/vList2"/>
    <dgm:cxn modelId="{8AFA4D82-505F-4A67-931E-D4C1B6E72775}" type="presParOf" srcId="{D1C1E2B3-5F2D-4DC2-AD28-ABB4E5B15E37}" destId="{6931E207-2818-4498-B835-F571DB70179A}" srcOrd="0" destOrd="0" presId="urn:microsoft.com/office/officeart/2005/8/layout/vList2"/>
    <dgm:cxn modelId="{FEECB8FC-B443-4128-B7B5-54822E8BBB1A}" type="presParOf" srcId="{D1C1E2B3-5F2D-4DC2-AD28-ABB4E5B15E37}" destId="{3412B8F7-1727-48ED-B3C0-C9DBC1964C43}" srcOrd="1" destOrd="0" presId="urn:microsoft.com/office/officeart/2005/8/layout/vList2"/>
    <dgm:cxn modelId="{3418678C-34D0-445F-944F-E2CAAA45E868}" type="presParOf" srcId="{D1C1E2B3-5F2D-4DC2-AD28-ABB4E5B15E37}" destId="{ECD824DB-4993-4D0F-9C37-6172A653EAAC}" srcOrd="2" destOrd="0" presId="urn:microsoft.com/office/officeart/2005/8/layout/vList2"/>
    <dgm:cxn modelId="{4F568DC6-6848-4F6F-85AC-5BD03CA70231}" type="presParOf" srcId="{D1C1E2B3-5F2D-4DC2-AD28-ABB4E5B15E37}" destId="{128FAE22-E5AE-4435-BFD2-8C63F4C41834}" srcOrd="3" destOrd="0" presId="urn:microsoft.com/office/officeart/2005/8/layout/vList2"/>
    <dgm:cxn modelId="{06E70AEA-F096-48DB-841B-7AA2052757E7}" type="presParOf" srcId="{D1C1E2B3-5F2D-4DC2-AD28-ABB4E5B15E37}" destId="{F72C09D5-039E-4BB4-A57C-A00EFC54309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A04C665-44A7-4E0C-9C13-B3168AF48C22}">
      <dgm:prSet/>
      <dgm:spPr/>
      <dgm:t>
        <a:bodyPr/>
        <a:lstStyle/>
        <a:p>
          <a:pPr algn="ctr"/>
          <a:r>
            <a:rPr lang="en-US" b="1" dirty="0"/>
            <a:t>Fill jars half way with substrate mixture. Do not pack tightly. Top with light layer of vermiculite</a:t>
          </a:r>
        </a:p>
      </dgm:t>
    </dgm:pt>
    <dgm:pt modelId="{72F55022-BD89-4B16-A528-3EF521C9E65B}" type="parTrans" cxnId="{1323FEB3-4E65-46C5-A683-216015E21FAF}">
      <dgm:prSet/>
      <dgm:spPr/>
      <dgm:t>
        <a:bodyPr/>
        <a:lstStyle/>
        <a:p>
          <a:endParaRPr lang="en-US"/>
        </a:p>
      </dgm:t>
    </dgm:pt>
    <dgm:pt modelId="{AECE21F1-D6D2-4432-8F94-EBF02CF2150D}" type="sibTrans" cxnId="{1323FEB3-4E65-46C5-A683-216015E21FAF}">
      <dgm:prSet/>
      <dgm:spPr/>
      <dgm:t>
        <a:bodyPr/>
        <a:lstStyle/>
        <a:p>
          <a:endParaRPr lang="en-US"/>
        </a:p>
      </dgm:t>
    </dgm:pt>
    <dgm:pt modelId="{83CB0243-0435-4BBC-B817-1C2281EEB68A}">
      <dgm:prSet/>
      <dgm:spPr/>
      <dgm:t>
        <a:bodyPr/>
        <a:lstStyle/>
        <a:p>
          <a:pPr algn="ctr"/>
          <a:r>
            <a:rPr lang="en-US" b="1" dirty="0"/>
            <a:t>Wrap jar lids tightly with tin foil.</a:t>
          </a:r>
        </a:p>
      </dgm:t>
    </dgm:pt>
    <dgm:pt modelId="{C96FCE7E-BE4B-4A36-AD63-26AC26C8447D}" type="parTrans" cxnId="{7AE4E457-040F-44E4-993E-6A36D671BCF4}">
      <dgm:prSet/>
      <dgm:spPr/>
      <dgm:t>
        <a:bodyPr/>
        <a:lstStyle/>
        <a:p>
          <a:endParaRPr lang="en-US"/>
        </a:p>
      </dgm:t>
    </dgm:pt>
    <dgm:pt modelId="{A3E41C08-1159-41DA-B02D-56E3DDDBE577}" type="sibTrans" cxnId="{7AE4E457-040F-44E4-993E-6A36D671BCF4}">
      <dgm:prSet/>
      <dgm:spPr/>
      <dgm:t>
        <a:bodyPr/>
        <a:lstStyle/>
        <a:p>
          <a:endParaRPr lang="en-US"/>
        </a:p>
      </dgm:t>
    </dgm:pt>
    <dgm:pt modelId="{5A2B8A00-AB30-462C-8D73-9A79097FB961}">
      <dgm:prSet/>
      <dgm:spPr/>
      <dgm:t>
        <a:bodyPr/>
        <a:lstStyle/>
        <a:p>
          <a:pPr algn="ctr"/>
          <a:r>
            <a:rPr lang="en-US" b="1" dirty="0"/>
            <a:t>Fill instant pot with 1 cup of water and place stand at bottom. </a:t>
          </a:r>
        </a:p>
        <a:p>
          <a:pPr algn="ctr"/>
          <a:r>
            <a:rPr lang="en-US" b="1" dirty="0"/>
            <a:t>Pressure cook for 4 hours</a:t>
          </a:r>
        </a:p>
      </dgm:t>
    </dgm:pt>
    <dgm:pt modelId="{A9EB82CF-2E74-4B5C-9627-C9D124CB1C85}" type="parTrans" cxnId="{F289ECF6-BFDB-48D4-BC41-73E2CCD6E9F5}">
      <dgm:prSet/>
      <dgm:spPr/>
      <dgm:t>
        <a:bodyPr/>
        <a:lstStyle/>
        <a:p>
          <a:endParaRPr lang="en-US"/>
        </a:p>
      </dgm:t>
    </dgm:pt>
    <dgm:pt modelId="{2B7AB0C3-E4CD-46DD-9690-A5A79B9DFD20}" type="sibTrans" cxnId="{F289ECF6-BFDB-48D4-BC41-73E2CCD6E9F5}">
      <dgm:prSet/>
      <dgm:spPr/>
      <dgm:t>
        <a:bodyPr/>
        <a:lstStyle/>
        <a:p>
          <a:endParaRPr lang="en-US"/>
        </a:p>
      </dgm:t>
    </dgm:pt>
    <dgm:pt modelId="{3F16AC99-0449-412E-A8F2-C73AE6699996}">
      <dgm:prSet/>
      <dgm:spPr/>
      <dgm:t>
        <a:bodyPr/>
        <a:lstStyle/>
        <a:p>
          <a:pPr algn="ctr"/>
          <a:r>
            <a:rPr lang="en-US" b="1" dirty="0"/>
            <a:t>Wash and dry jars and their lids thoroughly with antibacterial soap</a:t>
          </a:r>
          <a:r>
            <a:rPr lang="en-US" dirty="0"/>
            <a:t>. </a:t>
          </a:r>
        </a:p>
      </dgm:t>
    </dgm:pt>
    <dgm:pt modelId="{D0A23090-EC1E-4093-8927-B36B55228719}" type="parTrans" cxnId="{9963C145-F10B-4BFD-B699-AAF01F1911B7}">
      <dgm:prSet/>
      <dgm:spPr/>
      <dgm:t>
        <a:bodyPr/>
        <a:lstStyle/>
        <a:p>
          <a:endParaRPr lang="en-US"/>
        </a:p>
      </dgm:t>
    </dgm:pt>
    <dgm:pt modelId="{C6E50D72-9A0D-46CF-AE23-57B8B2F8A6FA}" type="sibTrans" cxnId="{9963C145-F10B-4BFD-B699-AAF01F1911B7}">
      <dgm:prSet/>
      <dgm:spPr/>
      <dgm:t>
        <a:bodyPr/>
        <a:lstStyle/>
        <a:p>
          <a:endParaRPr lang="en-US"/>
        </a:p>
      </dgm:t>
    </dgm:pt>
    <dgm:pt modelId="{C63D3517-A23C-45E9-BFE0-FE91FD1B6CAF}">
      <dgm:prSet/>
      <dgm:spPr/>
      <dgm:t>
        <a:bodyPr/>
        <a:lstStyle/>
        <a:p>
          <a:pPr algn="ctr"/>
          <a:r>
            <a:rPr lang="en-US" b="1" baseline="0" dirty="0"/>
            <a:t>Repeat for remaining jars</a:t>
          </a:r>
          <a:endParaRPr lang="en-US" dirty="0"/>
        </a:p>
      </dgm:t>
    </dgm:pt>
    <dgm:pt modelId="{F05E5CDE-B6ED-43D4-A933-994221213420}" type="parTrans" cxnId="{A2DD7850-AF0E-49A3-9CA1-DC83906FE6A4}">
      <dgm:prSet/>
      <dgm:spPr/>
      <dgm:t>
        <a:bodyPr/>
        <a:lstStyle/>
        <a:p>
          <a:endParaRPr lang="en-US"/>
        </a:p>
      </dgm:t>
    </dgm:pt>
    <dgm:pt modelId="{C28051F3-D361-4519-A404-EA11E6F615DA}" type="sibTrans" cxnId="{A2DD7850-AF0E-49A3-9CA1-DC83906FE6A4}">
      <dgm:prSet/>
      <dgm:spPr/>
      <dgm:t>
        <a:bodyPr/>
        <a:lstStyle/>
        <a:p>
          <a:endParaRPr lang="en-US"/>
        </a:p>
      </dgm:t>
    </dgm:pt>
    <dgm:pt modelId="{693DDD01-A8FA-49D5-9742-BDF5937E45A1}" type="pres">
      <dgm:prSet presAssocID="{D4503D04-C97E-4622-AE07-D0307CB3B4CA}" presName="linear" presStyleCnt="0">
        <dgm:presLayoutVars>
          <dgm:animLvl val="lvl"/>
          <dgm:resizeHandles val="exact"/>
        </dgm:presLayoutVars>
      </dgm:prSet>
      <dgm:spPr/>
    </dgm:pt>
    <dgm:pt modelId="{51C4AE8B-9F69-41B8-B6A8-C2552EDAC38E}" type="pres">
      <dgm:prSet presAssocID="{3F16AC99-0449-412E-A8F2-C73AE6699996}" presName="parentText" presStyleLbl="node1" presStyleIdx="0" presStyleCnt="5">
        <dgm:presLayoutVars>
          <dgm:chMax val="0"/>
          <dgm:bulletEnabled val="1"/>
        </dgm:presLayoutVars>
      </dgm:prSet>
      <dgm:spPr/>
    </dgm:pt>
    <dgm:pt modelId="{516E46CA-724E-4AE8-9E90-900F540731C4}" type="pres">
      <dgm:prSet presAssocID="{C6E50D72-9A0D-46CF-AE23-57B8B2F8A6FA}" presName="spacer" presStyleCnt="0"/>
      <dgm:spPr/>
    </dgm:pt>
    <dgm:pt modelId="{2F5783BE-0E84-4C2D-BD71-0DAC9A1EC5BA}" type="pres">
      <dgm:prSet presAssocID="{0A04C665-44A7-4E0C-9C13-B3168AF48C22}" presName="parentText" presStyleLbl="node1" presStyleIdx="1" presStyleCnt="5">
        <dgm:presLayoutVars>
          <dgm:chMax val="0"/>
          <dgm:bulletEnabled val="1"/>
        </dgm:presLayoutVars>
      </dgm:prSet>
      <dgm:spPr/>
    </dgm:pt>
    <dgm:pt modelId="{A5C2D249-0270-4413-A417-6CCCBA7E8B2A}" type="pres">
      <dgm:prSet presAssocID="{AECE21F1-D6D2-4432-8F94-EBF02CF2150D}" presName="spacer" presStyleCnt="0"/>
      <dgm:spPr/>
    </dgm:pt>
    <dgm:pt modelId="{81EE12F5-F003-413B-BB1A-4DDBFB2ECEBC}" type="pres">
      <dgm:prSet presAssocID="{83CB0243-0435-4BBC-B817-1C2281EEB68A}" presName="parentText" presStyleLbl="node1" presStyleIdx="2" presStyleCnt="5">
        <dgm:presLayoutVars>
          <dgm:chMax val="0"/>
          <dgm:bulletEnabled val="1"/>
        </dgm:presLayoutVars>
      </dgm:prSet>
      <dgm:spPr/>
    </dgm:pt>
    <dgm:pt modelId="{86401CD5-75D0-43E1-AEAC-0A368D10AF81}" type="pres">
      <dgm:prSet presAssocID="{A3E41C08-1159-41DA-B02D-56E3DDDBE577}" presName="spacer" presStyleCnt="0"/>
      <dgm:spPr/>
    </dgm:pt>
    <dgm:pt modelId="{8CDCB0C6-E088-476C-8FF6-4EB657D7643B}" type="pres">
      <dgm:prSet presAssocID="{5A2B8A00-AB30-462C-8D73-9A79097FB961}" presName="parentText" presStyleLbl="node1" presStyleIdx="3" presStyleCnt="5" custLinFactNeighborX="-1306" custLinFactNeighborY="26740">
        <dgm:presLayoutVars>
          <dgm:chMax val="0"/>
          <dgm:bulletEnabled val="1"/>
        </dgm:presLayoutVars>
      </dgm:prSet>
      <dgm:spPr/>
    </dgm:pt>
    <dgm:pt modelId="{44487087-AD66-44DA-AD73-CF2E691B6AB9}" type="pres">
      <dgm:prSet presAssocID="{2B7AB0C3-E4CD-46DD-9690-A5A79B9DFD20}" presName="spacer" presStyleCnt="0"/>
      <dgm:spPr/>
    </dgm:pt>
    <dgm:pt modelId="{95DE0A5B-0F39-43DF-AD59-04DD4C20BBD9}" type="pres">
      <dgm:prSet presAssocID="{C63D3517-A23C-45E9-BFE0-FE91FD1B6CAF}" presName="parentText" presStyleLbl="node1" presStyleIdx="4" presStyleCnt="5">
        <dgm:presLayoutVars>
          <dgm:chMax val="0"/>
          <dgm:bulletEnabled val="1"/>
        </dgm:presLayoutVars>
      </dgm:prSet>
      <dgm:spPr/>
    </dgm:pt>
  </dgm:ptLst>
  <dgm:cxnLst>
    <dgm:cxn modelId="{DA60EF20-A3A4-409B-8519-3517DD84210C}" type="presOf" srcId="{83CB0243-0435-4BBC-B817-1C2281EEB68A}" destId="{81EE12F5-F003-413B-BB1A-4DDBFB2ECEBC}" srcOrd="0" destOrd="0" presId="urn:microsoft.com/office/officeart/2005/8/layout/vList2"/>
    <dgm:cxn modelId="{9963C145-F10B-4BFD-B699-AAF01F1911B7}" srcId="{D4503D04-C97E-4622-AE07-D0307CB3B4CA}" destId="{3F16AC99-0449-412E-A8F2-C73AE6699996}" srcOrd="0" destOrd="0" parTransId="{D0A23090-EC1E-4093-8927-B36B55228719}" sibTransId="{C6E50D72-9A0D-46CF-AE23-57B8B2F8A6FA}"/>
    <dgm:cxn modelId="{0D1A6950-32B5-41EB-B7FB-2B7D11F885D0}" type="presOf" srcId="{D4503D04-C97E-4622-AE07-D0307CB3B4CA}" destId="{693DDD01-A8FA-49D5-9742-BDF5937E45A1}" srcOrd="0" destOrd="0" presId="urn:microsoft.com/office/officeart/2005/8/layout/vList2"/>
    <dgm:cxn modelId="{A2DD7850-AF0E-49A3-9CA1-DC83906FE6A4}" srcId="{D4503D04-C97E-4622-AE07-D0307CB3B4CA}" destId="{C63D3517-A23C-45E9-BFE0-FE91FD1B6CAF}" srcOrd="4" destOrd="0" parTransId="{F05E5CDE-B6ED-43D4-A933-994221213420}" sibTransId="{C28051F3-D361-4519-A404-EA11E6F615DA}"/>
    <dgm:cxn modelId="{7AE4E457-040F-44E4-993E-6A36D671BCF4}" srcId="{D4503D04-C97E-4622-AE07-D0307CB3B4CA}" destId="{83CB0243-0435-4BBC-B817-1C2281EEB68A}" srcOrd="2" destOrd="0" parTransId="{C96FCE7E-BE4B-4A36-AD63-26AC26C8447D}" sibTransId="{A3E41C08-1159-41DA-B02D-56E3DDDBE577}"/>
    <dgm:cxn modelId="{36399E90-C4F0-427C-9E75-CB0D01F9B212}" type="presOf" srcId="{C63D3517-A23C-45E9-BFE0-FE91FD1B6CAF}" destId="{95DE0A5B-0F39-43DF-AD59-04DD4C20BBD9}" srcOrd="0" destOrd="0" presId="urn:microsoft.com/office/officeart/2005/8/layout/vList2"/>
    <dgm:cxn modelId="{35670392-E704-4818-977B-337448EEA32A}" type="presOf" srcId="{5A2B8A00-AB30-462C-8D73-9A79097FB961}" destId="{8CDCB0C6-E088-476C-8FF6-4EB657D7643B}" srcOrd="0" destOrd="0" presId="urn:microsoft.com/office/officeart/2005/8/layout/vList2"/>
    <dgm:cxn modelId="{1323FEB3-4E65-46C5-A683-216015E21FAF}" srcId="{D4503D04-C97E-4622-AE07-D0307CB3B4CA}" destId="{0A04C665-44A7-4E0C-9C13-B3168AF48C22}" srcOrd="1" destOrd="0" parTransId="{72F55022-BD89-4B16-A528-3EF521C9E65B}" sibTransId="{AECE21F1-D6D2-4432-8F94-EBF02CF2150D}"/>
    <dgm:cxn modelId="{96199DD5-03D6-42AE-BC7F-9265A80DD21B}" type="presOf" srcId="{0A04C665-44A7-4E0C-9C13-B3168AF48C22}" destId="{2F5783BE-0E84-4C2D-BD71-0DAC9A1EC5BA}" srcOrd="0" destOrd="0" presId="urn:microsoft.com/office/officeart/2005/8/layout/vList2"/>
    <dgm:cxn modelId="{AFDCD3E0-001B-4A77-92BC-280C2CB40894}" type="presOf" srcId="{3F16AC99-0449-412E-A8F2-C73AE6699996}" destId="{51C4AE8B-9F69-41B8-B6A8-C2552EDAC38E}" srcOrd="0" destOrd="0" presId="urn:microsoft.com/office/officeart/2005/8/layout/vList2"/>
    <dgm:cxn modelId="{F289ECF6-BFDB-48D4-BC41-73E2CCD6E9F5}" srcId="{D4503D04-C97E-4622-AE07-D0307CB3B4CA}" destId="{5A2B8A00-AB30-462C-8D73-9A79097FB961}" srcOrd="3" destOrd="0" parTransId="{A9EB82CF-2E74-4B5C-9627-C9D124CB1C85}" sibTransId="{2B7AB0C3-E4CD-46DD-9690-A5A79B9DFD20}"/>
    <dgm:cxn modelId="{C4FE5253-F8BB-4282-9B03-4E2A2DC95564}" type="presParOf" srcId="{693DDD01-A8FA-49D5-9742-BDF5937E45A1}" destId="{51C4AE8B-9F69-41B8-B6A8-C2552EDAC38E}" srcOrd="0" destOrd="0" presId="urn:microsoft.com/office/officeart/2005/8/layout/vList2"/>
    <dgm:cxn modelId="{439B815F-C63D-436A-A51F-2DFEF365ECE7}" type="presParOf" srcId="{693DDD01-A8FA-49D5-9742-BDF5937E45A1}" destId="{516E46CA-724E-4AE8-9E90-900F540731C4}" srcOrd="1" destOrd="0" presId="urn:microsoft.com/office/officeart/2005/8/layout/vList2"/>
    <dgm:cxn modelId="{041AC821-1CDF-46E4-B1D6-DE1DC8AB859A}" type="presParOf" srcId="{693DDD01-A8FA-49D5-9742-BDF5937E45A1}" destId="{2F5783BE-0E84-4C2D-BD71-0DAC9A1EC5BA}" srcOrd="2" destOrd="0" presId="urn:microsoft.com/office/officeart/2005/8/layout/vList2"/>
    <dgm:cxn modelId="{0C720DB1-A194-4999-810C-3E4148ABA4B9}" type="presParOf" srcId="{693DDD01-A8FA-49D5-9742-BDF5937E45A1}" destId="{A5C2D249-0270-4413-A417-6CCCBA7E8B2A}" srcOrd="3" destOrd="0" presId="urn:microsoft.com/office/officeart/2005/8/layout/vList2"/>
    <dgm:cxn modelId="{1336E549-D09A-483E-86FD-0B681E7F8DFB}" type="presParOf" srcId="{693DDD01-A8FA-49D5-9742-BDF5937E45A1}" destId="{81EE12F5-F003-413B-BB1A-4DDBFB2ECEBC}" srcOrd="4" destOrd="0" presId="urn:microsoft.com/office/officeart/2005/8/layout/vList2"/>
    <dgm:cxn modelId="{6DFC8BB6-60E0-43EC-BA72-F2EA71A86D87}" type="presParOf" srcId="{693DDD01-A8FA-49D5-9742-BDF5937E45A1}" destId="{86401CD5-75D0-43E1-AEAC-0A368D10AF81}" srcOrd="5" destOrd="0" presId="urn:microsoft.com/office/officeart/2005/8/layout/vList2"/>
    <dgm:cxn modelId="{06A40421-7707-4B14-8C63-9286F5E46D36}" type="presParOf" srcId="{693DDD01-A8FA-49D5-9742-BDF5937E45A1}" destId="{8CDCB0C6-E088-476C-8FF6-4EB657D7643B}" srcOrd="6" destOrd="0" presId="urn:microsoft.com/office/officeart/2005/8/layout/vList2"/>
    <dgm:cxn modelId="{EC7696FB-5F75-4610-B861-7BB7A2D7CF8F}" type="presParOf" srcId="{693DDD01-A8FA-49D5-9742-BDF5937E45A1}" destId="{44487087-AD66-44DA-AD73-CF2E691B6AB9}" srcOrd="7" destOrd="0" presId="urn:microsoft.com/office/officeart/2005/8/layout/vList2"/>
    <dgm:cxn modelId="{632D5AFC-1163-442E-AE0F-D76F8B1DB0A4}" type="presParOf" srcId="{693DDD01-A8FA-49D5-9742-BDF5937E45A1}" destId="{95DE0A5B-0F39-43DF-AD59-04DD4C20BBD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A04C665-44A7-4E0C-9C13-B3168AF48C22}">
      <dgm:prSet/>
      <dgm:spPr/>
      <dgm:t>
        <a:bodyPr/>
        <a:lstStyle/>
        <a:p>
          <a:pPr algn="ctr"/>
          <a:r>
            <a:rPr lang="en-US" b="1" dirty="0"/>
            <a:t>This</a:t>
          </a:r>
          <a:r>
            <a:rPr lang="en-US" b="1" baseline="0" dirty="0"/>
            <a:t> method requires liquid spores. Recommended vendors are northspore.com and sporeworks.com</a:t>
          </a:r>
          <a:endParaRPr lang="en-US" b="1" dirty="0"/>
        </a:p>
      </dgm:t>
    </dgm:pt>
    <dgm:pt modelId="{72F55022-BD89-4B16-A528-3EF521C9E65B}" type="parTrans" cxnId="{1323FEB3-4E65-46C5-A683-216015E21FAF}">
      <dgm:prSet/>
      <dgm:spPr/>
      <dgm:t>
        <a:bodyPr/>
        <a:lstStyle/>
        <a:p>
          <a:endParaRPr lang="en-US"/>
        </a:p>
      </dgm:t>
    </dgm:pt>
    <dgm:pt modelId="{AECE21F1-D6D2-4432-8F94-EBF02CF2150D}" type="sibTrans" cxnId="{1323FEB3-4E65-46C5-A683-216015E21FAF}">
      <dgm:prSet/>
      <dgm:spPr/>
      <dgm:t>
        <a:bodyPr/>
        <a:lstStyle/>
        <a:p>
          <a:endParaRPr lang="en-US"/>
        </a:p>
      </dgm:t>
    </dgm:pt>
    <dgm:pt modelId="{83CB0243-0435-4BBC-B817-1C2281EEB68A}">
      <dgm:prSet/>
      <dgm:spPr/>
      <dgm:t>
        <a:bodyPr/>
        <a:lstStyle/>
        <a:p>
          <a:pPr algn="ctr"/>
          <a:r>
            <a:rPr lang="en-US" b="1" dirty="0"/>
            <a:t>Shake</a:t>
          </a:r>
          <a:r>
            <a:rPr lang="en-US" b="1" baseline="0" dirty="0"/>
            <a:t> syringe vigorously for 3-5 minutes to break up spores. Screw on new tip. </a:t>
          </a:r>
          <a:r>
            <a:rPr lang="en-US" b="1" dirty="0"/>
            <a:t>Insert syringe into pin hole past vermiculite layer into BRF mixture. Squeeze small amount into jar. Aim for 1-2 ML each jar.</a:t>
          </a:r>
        </a:p>
      </dgm:t>
    </dgm:pt>
    <dgm:pt modelId="{C96FCE7E-BE4B-4A36-AD63-26AC26C8447D}" type="parTrans" cxnId="{7AE4E457-040F-44E4-993E-6A36D671BCF4}">
      <dgm:prSet/>
      <dgm:spPr/>
      <dgm:t>
        <a:bodyPr/>
        <a:lstStyle/>
        <a:p>
          <a:endParaRPr lang="en-US"/>
        </a:p>
      </dgm:t>
    </dgm:pt>
    <dgm:pt modelId="{A3E41C08-1159-41DA-B02D-56E3DDDBE577}" type="sibTrans" cxnId="{7AE4E457-040F-44E4-993E-6A36D671BCF4}">
      <dgm:prSet/>
      <dgm:spPr/>
      <dgm:t>
        <a:bodyPr/>
        <a:lstStyle/>
        <a:p>
          <a:endParaRPr lang="en-US"/>
        </a:p>
      </dgm:t>
    </dgm:pt>
    <dgm:pt modelId="{1F5167A8-F411-4877-900A-991771AD6DD8}">
      <dgm:prSet/>
      <dgm:spPr/>
      <dgm:t>
        <a:bodyPr/>
        <a:lstStyle/>
        <a:p>
          <a:r>
            <a:rPr lang="en-US" b="1" dirty="0"/>
            <a:t>Pull</a:t>
          </a:r>
          <a:r>
            <a:rPr lang="en-US" b="1" baseline="0" dirty="0"/>
            <a:t> syringe plunge back slightly. Hold needle over flame for 10-20 seconds until glowing. Wipe needle down with isopropyl alcohol soaked paper towel. Repeat for remaining jars.  </a:t>
          </a:r>
        </a:p>
        <a:p>
          <a:r>
            <a:rPr lang="en-US" b="1" baseline="0" dirty="0"/>
            <a:t>WARNING: NEEDLE WILL BE VERY HOT. USE CAUTION</a:t>
          </a:r>
          <a:endParaRPr lang="en-US" b="1" dirty="0"/>
        </a:p>
      </dgm:t>
    </dgm:pt>
    <dgm:pt modelId="{CBB0681B-1F5E-4190-A3E1-F8F7BDFD01BF}" type="parTrans" cxnId="{5F925F8B-DA8E-42A0-A36A-8630B0F748DF}">
      <dgm:prSet/>
      <dgm:spPr/>
      <dgm:t>
        <a:bodyPr/>
        <a:lstStyle/>
        <a:p>
          <a:endParaRPr lang="en-US"/>
        </a:p>
      </dgm:t>
    </dgm:pt>
    <dgm:pt modelId="{C5EB6D97-0743-483D-B667-894B2FB07666}" type="sibTrans" cxnId="{5F925F8B-DA8E-42A0-A36A-8630B0F748DF}">
      <dgm:prSet/>
      <dgm:spPr/>
      <dgm:t>
        <a:bodyPr/>
        <a:lstStyle/>
        <a:p>
          <a:endParaRPr lang="en-US"/>
        </a:p>
      </dgm:t>
    </dgm:pt>
    <dgm:pt modelId="{3F16AC99-0449-412E-A8F2-C73AE6699996}">
      <dgm:prSet/>
      <dgm:spPr/>
      <dgm:t>
        <a:bodyPr/>
        <a:lstStyle/>
        <a:p>
          <a:pPr algn="ctr"/>
          <a:r>
            <a:rPr lang="en-US" b="1" i="0" dirty="0"/>
            <a:t>Mushroom inoculation involves bringing the spawn into contact with the substrate to initiate its growth and development.</a:t>
          </a:r>
          <a:endParaRPr lang="en-US" b="1" dirty="0"/>
        </a:p>
      </dgm:t>
    </dgm:pt>
    <dgm:pt modelId="{D0A23090-EC1E-4093-8927-B36B55228719}" type="parTrans" cxnId="{9963C145-F10B-4BFD-B699-AAF01F1911B7}">
      <dgm:prSet/>
      <dgm:spPr/>
      <dgm:t>
        <a:bodyPr/>
        <a:lstStyle/>
        <a:p>
          <a:endParaRPr lang="en-US"/>
        </a:p>
      </dgm:t>
    </dgm:pt>
    <dgm:pt modelId="{C6E50D72-9A0D-46CF-AE23-57B8B2F8A6FA}" type="sibTrans" cxnId="{9963C145-F10B-4BFD-B699-AAF01F1911B7}">
      <dgm:prSet/>
      <dgm:spPr/>
      <dgm:t>
        <a:bodyPr/>
        <a:lstStyle/>
        <a:p>
          <a:endParaRPr lang="en-US"/>
        </a:p>
      </dgm:t>
    </dgm:pt>
    <dgm:pt modelId="{C63D3517-A23C-45E9-BFE0-FE91FD1B6CAF}">
      <dgm:prSet/>
      <dgm:spPr/>
      <dgm:t>
        <a:bodyPr/>
        <a:lstStyle/>
        <a:p>
          <a:r>
            <a:rPr lang="en-US" b="1" baseline="0" dirty="0"/>
            <a:t>Repeat for remaining jars. Once finished place jars in dark cool place for 3-4 weeks until cake is completed covered in mycelium. </a:t>
          </a:r>
          <a:endParaRPr lang="en-US" dirty="0"/>
        </a:p>
      </dgm:t>
    </dgm:pt>
    <dgm:pt modelId="{F05E5CDE-B6ED-43D4-A933-994221213420}" type="parTrans" cxnId="{A2DD7850-AF0E-49A3-9CA1-DC83906FE6A4}">
      <dgm:prSet/>
      <dgm:spPr/>
      <dgm:t>
        <a:bodyPr/>
        <a:lstStyle/>
        <a:p>
          <a:endParaRPr lang="en-US"/>
        </a:p>
      </dgm:t>
    </dgm:pt>
    <dgm:pt modelId="{C28051F3-D361-4519-A404-EA11E6F615DA}" type="sibTrans" cxnId="{A2DD7850-AF0E-49A3-9CA1-DC83906FE6A4}">
      <dgm:prSet/>
      <dgm:spPr/>
      <dgm:t>
        <a:bodyPr/>
        <a:lstStyle/>
        <a:p>
          <a:endParaRPr lang="en-US"/>
        </a:p>
      </dgm:t>
    </dgm:pt>
    <dgm:pt modelId="{693DDD01-A8FA-49D5-9742-BDF5937E45A1}" type="pres">
      <dgm:prSet presAssocID="{D4503D04-C97E-4622-AE07-D0307CB3B4CA}" presName="linear" presStyleCnt="0">
        <dgm:presLayoutVars>
          <dgm:animLvl val="lvl"/>
          <dgm:resizeHandles val="exact"/>
        </dgm:presLayoutVars>
      </dgm:prSet>
      <dgm:spPr/>
    </dgm:pt>
    <dgm:pt modelId="{51C4AE8B-9F69-41B8-B6A8-C2552EDAC38E}" type="pres">
      <dgm:prSet presAssocID="{3F16AC99-0449-412E-A8F2-C73AE6699996}" presName="parentText" presStyleLbl="node1" presStyleIdx="0" presStyleCnt="5">
        <dgm:presLayoutVars>
          <dgm:chMax val="0"/>
          <dgm:bulletEnabled val="1"/>
        </dgm:presLayoutVars>
      </dgm:prSet>
      <dgm:spPr/>
    </dgm:pt>
    <dgm:pt modelId="{516E46CA-724E-4AE8-9E90-900F540731C4}" type="pres">
      <dgm:prSet presAssocID="{C6E50D72-9A0D-46CF-AE23-57B8B2F8A6FA}" presName="spacer" presStyleCnt="0"/>
      <dgm:spPr/>
    </dgm:pt>
    <dgm:pt modelId="{2F5783BE-0E84-4C2D-BD71-0DAC9A1EC5BA}" type="pres">
      <dgm:prSet presAssocID="{0A04C665-44A7-4E0C-9C13-B3168AF48C22}" presName="parentText" presStyleLbl="node1" presStyleIdx="1" presStyleCnt="5">
        <dgm:presLayoutVars>
          <dgm:chMax val="0"/>
          <dgm:bulletEnabled val="1"/>
        </dgm:presLayoutVars>
      </dgm:prSet>
      <dgm:spPr/>
    </dgm:pt>
    <dgm:pt modelId="{A5C2D249-0270-4413-A417-6CCCBA7E8B2A}" type="pres">
      <dgm:prSet presAssocID="{AECE21F1-D6D2-4432-8F94-EBF02CF2150D}" presName="spacer" presStyleCnt="0"/>
      <dgm:spPr/>
    </dgm:pt>
    <dgm:pt modelId="{81EE12F5-F003-413B-BB1A-4DDBFB2ECEBC}" type="pres">
      <dgm:prSet presAssocID="{83CB0243-0435-4BBC-B817-1C2281EEB68A}" presName="parentText" presStyleLbl="node1" presStyleIdx="2" presStyleCnt="5">
        <dgm:presLayoutVars>
          <dgm:chMax val="0"/>
          <dgm:bulletEnabled val="1"/>
        </dgm:presLayoutVars>
      </dgm:prSet>
      <dgm:spPr/>
    </dgm:pt>
    <dgm:pt modelId="{86401CD5-75D0-43E1-AEAC-0A368D10AF81}" type="pres">
      <dgm:prSet presAssocID="{A3E41C08-1159-41DA-B02D-56E3DDDBE577}" presName="spacer" presStyleCnt="0"/>
      <dgm:spPr/>
    </dgm:pt>
    <dgm:pt modelId="{3C01CB05-F3E6-4270-9ECC-E705D4D980A7}" type="pres">
      <dgm:prSet presAssocID="{1F5167A8-F411-4877-900A-991771AD6DD8}" presName="parentText" presStyleLbl="node1" presStyleIdx="3" presStyleCnt="5">
        <dgm:presLayoutVars>
          <dgm:chMax val="0"/>
          <dgm:bulletEnabled val="1"/>
        </dgm:presLayoutVars>
      </dgm:prSet>
      <dgm:spPr/>
    </dgm:pt>
    <dgm:pt modelId="{AC27E35E-77EB-4664-9775-786397B37342}" type="pres">
      <dgm:prSet presAssocID="{C5EB6D97-0743-483D-B667-894B2FB07666}" presName="spacer" presStyleCnt="0"/>
      <dgm:spPr/>
    </dgm:pt>
    <dgm:pt modelId="{95DE0A5B-0F39-43DF-AD59-04DD4C20BBD9}" type="pres">
      <dgm:prSet presAssocID="{C63D3517-A23C-45E9-BFE0-FE91FD1B6CAF}" presName="parentText" presStyleLbl="node1" presStyleIdx="4" presStyleCnt="5">
        <dgm:presLayoutVars>
          <dgm:chMax val="0"/>
          <dgm:bulletEnabled val="1"/>
        </dgm:presLayoutVars>
      </dgm:prSet>
      <dgm:spPr/>
    </dgm:pt>
  </dgm:ptLst>
  <dgm:cxnLst>
    <dgm:cxn modelId="{DA60EF20-A3A4-409B-8519-3517DD84210C}" type="presOf" srcId="{83CB0243-0435-4BBC-B817-1C2281EEB68A}" destId="{81EE12F5-F003-413B-BB1A-4DDBFB2ECEBC}" srcOrd="0" destOrd="0" presId="urn:microsoft.com/office/officeart/2005/8/layout/vList2"/>
    <dgm:cxn modelId="{9963C145-F10B-4BFD-B699-AAF01F1911B7}" srcId="{D4503D04-C97E-4622-AE07-D0307CB3B4CA}" destId="{3F16AC99-0449-412E-A8F2-C73AE6699996}" srcOrd="0" destOrd="0" parTransId="{D0A23090-EC1E-4093-8927-B36B55228719}" sibTransId="{C6E50D72-9A0D-46CF-AE23-57B8B2F8A6FA}"/>
    <dgm:cxn modelId="{0D1A6950-32B5-41EB-B7FB-2B7D11F885D0}" type="presOf" srcId="{D4503D04-C97E-4622-AE07-D0307CB3B4CA}" destId="{693DDD01-A8FA-49D5-9742-BDF5937E45A1}" srcOrd="0" destOrd="0" presId="urn:microsoft.com/office/officeart/2005/8/layout/vList2"/>
    <dgm:cxn modelId="{A2DD7850-AF0E-49A3-9CA1-DC83906FE6A4}" srcId="{D4503D04-C97E-4622-AE07-D0307CB3B4CA}" destId="{C63D3517-A23C-45E9-BFE0-FE91FD1B6CAF}" srcOrd="4" destOrd="0" parTransId="{F05E5CDE-B6ED-43D4-A933-994221213420}" sibTransId="{C28051F3-D361-4519-A404-EA11E6F615DA}"/>
    <dgm:cxn modelId="{7AE4E457-040F-44E4-993E-6A36D671BCF4}" srcId="{D4503D04-C97E-4622-AE07-D0307CB3B4CA}" destId="{83CB0243-0435-4BBC-B817-1C2281EEB68A}" srcOrd="2" destOrd="0" parTransId="{C96FCE7E-BE4B-4A36-AD63-26AC26C8447D}" sibTransId="{A3E41C08-1159-41DA-B02D-56E3DDDBE577}"/>
    <dgm:cxn modelId="{5F925F8B-DA8E-42A0-A36A-8630B0F748DF}" srcId="{D4503D04-C97E-4622-AE07-D0307CB3B4CA}" destId="{1F5167A8-F411-4877-900A-991771AD6DD8}" srcOrd="3" destOrd="0" parTransId="{CBB0681B-1F5E-4190-A3E1-F8F7BDFD01BF}" sibTransId="{C5EB6D97-0743-483D-B667-894B2FB07666}"/>
    <dgm:cxn modelId="{36399E90-C4F0-427C-9E75-CB0D01F9B212}" type="presOf" srcId="{C63D3517-A23C-45E9-BFE0-FE91FD1B6CAF}" destId="{95DE0A5B-0F39-43DF-AD59-04DD4C20BBD9}" srcOrd="0" destOrd="0" presId="urn:microsoft.com/office/officeart/2005/8/layout/vList2"/>
    <dgm:cxn modelId="{1323FEB3-4E65-46C5-A683-216015E21FAF}" srcId="{D4503D04-C97E-4622-AE07-D0307CB3B4CA}" destId="{0A04C665-44A7-4E0C-9C13-B3168AF48C22}" srcOrd="1" destOrd="0" parTransId="{72F55022-BD89-4B16-A528-3EF521C9E65B}" sibTransId="{AECE21F1-D6D2-4432-8F94-EBF02CF2150D}"/>
    <dgm:cxn modelId="{96199DD5-03D6-42AE-BC7F-9265A80DD21B}" type="presOf" srcId="{0A04C665-44A7-4E0C-9C13-B3168AF48C22}" destId="{2F5783BE-0E84-4C2D-BD71-0DAC9A1EC5BA}" srcOrd="0" destOrd="0" presId="urn:microsoft.com/office/officeart/2005/8/layout/vList2"/>
    <dgm:cxn modelId="{AFDCD3E0-001B-4A77-92BC-280C2CB40894}" type="presOf" srcId="{3F16AC99-0449-412E-A8F2-C73AE6699996}" destId="{51C4AE8B-9F69-41B8-B6A8-C2552EDAC38E}" srcOrd="0" destOrd="0" presId="urn:microsoft.com/office/officeart/2005/8/layout/vList2"/>
    <dgm:cxn modelId="{F6268FE4-9D8A-4C86-B846-6FA9A1395924}" type="presOf" srcId="{1F5167A8-F411-4877-900A-991771AD6DD8}" destId="{3C01CB05-F3E6-4270-9ECC-E705D4D980A7}" srcOrd="0" destOrd="0" presId="urn:microsoft.com/office/officeart/2005/8/layout/vList2"/>
    <dgm:cxn modelId="{C4FE5253-F8BB-4282-9B03-4E2A2DC95564}" type="presParOf" srcId="{693DDD01-A8FA-49D5-9742-BDF5937E45A1}" destId="{51C4AE8B-9F69-41B8-B6A8-C2552EDAC38E}" srcOrd="0" destOrd="0" presId="urn:microsoft.com/office/officeart/2005/8/layout/vList2"/>
    <dgm:cxn modelId="{439B815F-C63D-436A-A51F-2DFEF365ECE7}" type="presParOf" srcId="{693DDD01-A8FA-49D5-9742-BDF5937E45A1}" destId="{516E46CA-724E-4AE8-9E90-900F540731C4}" srcOrd="1" destOrd="0" presId="urn:microsoft.com/office/officeart/2005/8/layout/vList2"/>
    <dgm:cxn modelId="{041AC821-1CDF-46E4-B1D6-DE1DC8AB859A}" type="presParOf" srcId="{693DDD01-A8FA-49D5-9742-BDF5937E45A1}" destId="{2F5783BE-0E84-4C2D-BD71-0DAC9A1EC5BA}" srcOrd="2" destOrd="0" presId="urn:microsoft.com/office/officeart/2005/8/layout/vList2"/>
    <dgm:cxn modelId="{0C720DB1-A194-4999-810C-3E4148ABA4B9}" type="presParOf" srcId="{693DDD01-A8FA-49D5-9742-BDF5937E45A1}" destId="{A5C2D249-0270-4413-A417-6CCCBA7E8B2A}" srcOrd="3" destOrd="0" presId="urn:microsoft.com/office/officeart/2005/8/layout/vList2"/>
    <dgm:cxn modelId="{1336E549-D09A-483E-86FD-0B681E7F8DFB}" type="presParOf" srcId="{693DDD01-A8FA-49D5-9742-BDF5937E45A1}" destId="{81EE12F5-F003-413B-BB1A-4DDBFB2ECEBC}" srcOrd="4" destOrd="0" presId="urn:microsoft.com/office/officeart/2005/8/layout/vList2"/>
    <dgm:cxn modelId="{6DFC8BB6-60E0-43EC-BA72-F2EA71A86D87}" type="presParOf" srcId="{693DDD01-A8FA-49D5-9742-BDF5937E45A1}" destId="{86401CD5-75D0-43E1-AEAC-0A368D10AF81}" srcOrd="5" destOrd="0" presId="urn:microsoft.com/office/officeart/2005/8/layout/vList2"/>
    <dgm:cxn modelId="{A2143063-2822-436D-96B4-A3EF0B79CACD}" type="presParOf" srcId="{693DDD01-A8FA-49D5-9742-BDF5937E45A1}" destId="{3C01CB05-F3E6-4270-9ECC-E705D4D980A7}" srcOrd="6" destOrd="0" presId="urn:microsoft.com/office/officeart/2005/8/layout/vList2"/>
    <dgm:cxn modelId="{C1F8C87D-2A02-4A0B-93A8-90A661BC10FC}" type="presParOf" srcId="{693DDD01-A8FA-49D5-9742-BDF5937E45A1}" destId="{AC27E35E-77EB-4664-9775-786397B37342}" srcOrd="7" destOrd="0" presId="urn:microsoft.com/office/officeart/2005/8/layout/vList2"/>
    <dgm:cxn modelId="{632D5AFC-1163-442E-AE0F-D76F8B1DB0A4}" type="presParOf" srcId="{693DDD01-A8FA-49D5-9742-BDF5937E45A1}" destId="{95DE0A5B-0F39-43DF-AD59-04DD4C20BBD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A04C665-44A7-4E0C-9C13-B3168AF48C22}">
      <dgm:prSet/>
      <dgm:spPr/>
      <dgm:t>
        <a:bodyPr/>
        <a:lstStyle/>
        <a:p>
          <a:pPr algn="ctr"/>
          <a:r>
            <a:rPr lang="en-US" b="1" dirty="0"/>
            <a:t>Mushrooms like humidity and moisture, spray sides of terrarium when they get dry. If cakes look dry, bruised, or fruiting is slow, you can place a small amount of vermiculite on the top of the cake and soak with water. </a:t>
          </a:r>
        </a:p>
      </dgm:t>
    </dgm:pt>
    <dgm:pt modelId="{72F55022-BD89-4B16-A528-3EF521C9E65B}" type="parTrans" cxnId="{1323FEB3-4E65-46C5-A683-216015E21FAF}">
      <dgm:prSet/>
      <dgm:spPr/>
      <dgm:t>
        <a:bodyPr/>
        <a:lstStyle/>
        <a:p>
          <a:endParaRPr lang="en-US"/>
        </a:p>
      </dgm:t>
    </dgm:pt>
    <dgm:pt modelId="{AECE21F1-D6D2-4432-8F94-EBF02CF2150D}" type="sibTrans" cxnId="{1323FEB3-4E65-46C5-A683-216015E21FAF}">
      <dgm:prSet/>
      <dgm:spPr/>
      <dgm:t>
        <a:bodyPr/>
        <a:lstStyle/>
        <a:p>
          <a:endParaRPr lang="en-US"/>
        </a:p>
      </dgm:t>
    </dgm:pt>
    <dgm:pt modelId="{83CB0243-0435-4BBC-B817-1C2281EEB68A}">
      <dgm:prSet/>
      <dgm:spPr/>
      <dgm:t>
        <a:bodyPr/>
        <a:lstStyle/>
        <a:p>
          <a:pPr algn="ctr"/>
          <a:r>
            <a:rPr lang="en-US" b="1" dirty="0"/>
            <a:t>Fan the mushrooms every 4-6 hours, the more the better. </a:t>
          </a:r>
        </a:p>
      </dgm:t>
    </dgm:pt>
    <dgm:pt modelId="{C96FCE7E-BE4B-4A36-AD63-26AC26C8447D}" type="parTrans" cxnId="{7AE4E457-040F-44E4-993E-6A36D671BCF4}">
      <dgm:prSet/>
      <dgm:spPr/>
      <dgm:t>
        <a:bodyPr/>
        <a:lstStyle/>
        <a:p>
          <a:endParaRPr lang="en-US"/>
        </a:p>
      </dgm:t>
    </dgm:pt>
    <dgm:pt modelId="{A3E41C08-1159-41DA-B02D-56E3DDDBE577}" type="sibTrans" cxnId="{7AE4E457-040F-44E4-993E-6A36D671BCF4}">
      <dgm:prSet/>
      <dgm:spPr/>
      <dgm:t>
        <a:bodyPr/>
        <a:lstStyle/>
        <a:p>
          <a:endParaRPr lang="en-US"/>
        </a:p>
      </dgm:t>
    </dgm:pt>
    <dgm:pt modelId="{5A2B8A00-AB30-462C-8D73-9A79097FB961}">
      <dgm:prSet/>
      <dgm:spPr/>
      <dgm:t>
        <a:bodyPr/>
        <a:lstStyle/>
        <a:p>
          <a:pPr algn="ctr"/>
          <a:r>
            <a:rPr lang="en-US" b="1" dirty="0"/>
            <a:t>Use a heating grow pad to keep humid. If your terrarium is drying out quickly, pull light source back or remove heating pad.</a:t>
          </a:r>
        </a:p>
      </dgm:t>
    </dgm:pt>
    <dgm:pt modelId="{A9EB82CF-2E74-4B5C-9627-C9D124CB1C85}" type="parTrans" cxnId="{F289ECF6-BFDB-48D4-BC41-73E2CCD6E9F5}">
      <dgm:prSet/>
      <dgm:spPr/>
      <dgm:t>
        <a:bodyPr/>
        <a:lstStyle/>
        <a:p>
          <a:endParaRPr lang="en-US"/>
        </a:p>
      </dgm:t>
    </dgm:pt>
    <dgm:pt modelId="{2B7AB0C3-E4CD-46DD-9690-A5A79B9DFD20}" type="sibTrans" cxnId="{F289ECF6-BFDB-48D4-BC41-73E2CCD6E9F5}">
      <dgm:prSet/>
      <dgm:spPr/>
      <dgm:t>
        <a:bodyPr/>
        <a:lstStyle/>
        <a:p>
          <a:endParaRPr lang="en-US"/>
        </a:p>
      </dgm:t>
    </dgm:pt>
    <dgm:pt modelId="{1F5167A8-F411-4877-900A-991771AD6DD8}">
      <dgm:prSet/>
      <dgm:spPr/>
      <dgm:t>
        <a:bodyPr/>
        <a:lstStyle/>
        <a:p>
          <a:r>
            <a:rPr lang="en-US" b="1" dirty="0"/>
            <a:t>Watch</a:t>
          </a:r>
          <a:r>
            <a:rPr lang="en-US" b="1" baseline="0" dirty="0"/>
            <a:t> for mold. Remove cake immediately if any signs appear to help keep from contaminating rest of cakes.</a:t>
          </a:r>
          <a:endParaRPr lang="en-US" b="1" dirty="0"/>
        </a:p>
      </dgm:t>
    </dgm:pt>
    <dgm:pt modelId="{CBB0681B-1F5E-4190-A3E1-F8F7BDFD01BF}" type="parTrans" cxnId="{5F925F8B-DA8E-42A0-A36A-8630B0F748DF}">
      <dgm:prSet/>
      <dgm:spPr/>
      <dgm:t>
        <a:bodyPr/>
        <a:lstStyle/>
        <a:p>
          <a:endParaRPr lang="en-US"/>
        </a:p>
      </dgm:t>
    </dgm:pt>
    <dgm:pt modelId="{C5EB6D97-0743-483D-B667-894B2FB07666}" type="sibTrans" cxnId="{5F925F8B-DA8E-42A0-A36A-8630B0F748DF}">
      <dgm:prSet/>
      <dgm:spPr/>
      <dgm:t>
        <a:bodyPr/>
        <a:lstStyle/>
        <a:p>
          <a:endParaRPr lang="en-US"/>
        </a:p>
      </dgm:t>
    </dgm:pt>
    <dgm:pt modelId="{3F16AC99-0449-412E-A8F2-C73AE6699996}">
      <dgm:prSet/>
      <dgm:spPr/>
      <dgm:t>
        <a:bodyPr/>
        <a:lstStyle/>
        <a:p>
          <a:r>
            <a:rPr lang="en-US" b="1" dirty="0"/>
            <a:t>Simulate sun cycle by keeping light source 12 hours on, 12 hours off. Use a timer switch or set alarms on your phone. Using a non halogen bulb that doesn’t emit much heat will help keep chamber from drying out.</a:t>
          </a:r>
        </a:p>
      </dgm:t>
    </dgm:pt>
    <dgm:pt modelId="{D0A23090-EC1E-4093-8927-B36B55228719}" type="parTrans" cxnId="{9963C145-F10B-4BFD-B699-AAF01F1911B7}">
      <dgm:prSet/>
      <dgm:spPr/>
      <dgm:t>
        <a:bodyPr/>
        <a:lstStyle/>
        <a:p>
          <a:endParaRPr lang="en-US"/>
        </a:p>
      </dgm:t>
    </dgm:pt>
    <dgm:pt modelId="{C6E50D72-9A0D-46CF-AE23-57B8B2F8A6FA}" type="sibTrans" cxnId="{9963C145-F10B-4BFD-B699-AAF01F1911B7}">
      <dgm:prSet/>
      <dgm:spPr/>
      <dgm:t>
        <a:bodyPr/>
        <a:lstStyle/>
        <a:p>
          <a:endParaRPr lang="en-US"/>
        </a:p>
      </dgm:t>
    </dgm:pt>
    <dgm:pt modelId="{693DDD01-A8FA-49D5-9742-BDF5937E45A1}" type="pres">
      <dgm:prSet presAssocID="{D4503D04-C97E-4622-AE07-D0307CB3B4CA}" presName="linear" presStyleCnt="0">
        <dgm:presLayoutVars>
          <dgm:animLvl val="lvl"/>
          <dgm:resizeHandles val="exact"/>
        </dgm:presLayoutVars>
      </dgm:prSet>
      <dgm:spPr/>
    </dgm:pt>
    <dgm:pt modelId="{51C4AE8B-9F69-41B8-B6A8-C2552EDAC38E}" type="pres">
      <dgm:prSet presAssocID="{3F16AC99-0449-412E-A8F2-C73AE6699996}" presName="parentText" presStyleLbl="node1" presStyleIdx="0" presStyleCnt="5" custLinFactNeighborX="-1306" custLinFactNeighborY="-73709">
        <dgm:presLayoutVars>
          <dgm:chMax val="0"/>
          <dgm:bulletEnabled val="1"/>
        </dgm:presLayoutVars>
      </dgm:prSet>
      <dgm:spPr/>
    </dgm:pt>
    <dgm:pt modelId="{516E46CA-724E-4AE8-9E90-900F540731C4}" type="pres">
      <dgm:prSet presAssocID="{C6E50D72-9A0D-46CF-AE23-57B8B2F8A6FA}" presName="spacer" presStyleCnt="0"/>
      <dgm:spPr/>
    </dgm:pt>
    <dgm:pt modelId="{2F5783BE-0E84-4C2D-BD71-0DAC9A1EC5BA}" type="pres">
      <dgm:prSet presAssocID="{0A04C665-44A7-4E0C-9C13-B3168AF48C22}" presName="parentText" presStyleLbl="node1" presStyleIdx="1" presStyleCnt="5">
        <dgm:presLayoutVars>
          <dgm:chMax val="0"/>
          <dgm:bulletEnabled val="1"/>
        </dgm:presLayoutVars>
      </dgm:prSet>
      <dgm:spPr/>
    </dgm:pt>
    <dgm:pt modelId="{A5C2D249-0270-4413-A417-6CCCBA7E8B2A}" type="pres">
      <dgm:prSet presAssocID="{AECE21F1-D6D2-4432-8F94-EBF02CF2150D}" presName="spacer" presStyleCnt="0"/>
      <dgm:spPr/>
    </dgm:pt>
    <dgm:pt modelId="{81EE12F5-F003-413B-BB1A-4DDBFB2ECEBC}" type="pres">
      <dgm:prSet presAssocID="{83CB0243-0435-4BBC-B817-1C2281EEB68A}" presName="parentText" presStyleLbl="node1" presStyleIdx="2" presStyleCnt="5">
        <dgm:presLayoutVars>
          <dgm:chMax val="0"/>
          <dgm:bulletEnabled val="1"/>
        </dgm:presLayoutVars>
      </dgm:prSet>
      <dgm:spPr/>
    </dgm:pt>
    <dgm:pt modelId="{86401CD5-75D0-43E1-AEAC-0A368D10AF81}" type="pres">
      <dgm:prSet presAssocID="{A3E41C08-1159-41DA-B02D-56E3DDDBE577}" presName="spacer" presStyleCnt="0"/>
      <dgm:spPr/>
    </dgm:pt>
    <dgm:pt modelId="{8CDCB0C6-E088-476C-8FF6-4EB657D7643B}" type="pres">
      <dgm:prSet presAssocID="{5A2B8A00-AB30-462C-8D73-9A79097FB961}" presName="parentText" presStyleLbl="node1" presStyleIdx="3" presStyleCnt="5">
        <dgm:presLayoutVars>
          <dgm:chMax val="0"/>
          <dgm:bulletEnabled val="1"/>
        </dgm:presLayoutVars>
      </dgm:prSet>
      <dgm:spPr/>
    </dgm:pt>
    <dgm:pt modelId="{44487087-AD66-44DA-AD73-CF2E691B6AB9}" type="pres">
      <dgm:prSet presAssocID="{2B7AB0C3-E4CD-46DD-9690-A5A79B9DFD20}" presName="spacer" presStyleCnt="0"/>
      <dgm:spPr/>
    </dgm:pt>
    <dgm:pt modelId="{3C01CB05-F3E6-4270-9ECC-E705D4D980A7}" type="pres">
      <dgm:prSet presAssocID="{1F5167A8-F411-4877-900A-991771AD6DD8}" presName="parentText" presStyleLbl="node1" presStyleIdx="4" presStyleCnt="5">
        <dgm:presLayoutVars>
          <dgm:chMax val="0"/>
          <dgm:bulletEnabled val="1"/>
        </dgm:presLayoutVars>
      </dgm:prSet>
      <dgm:spPr/>
    </dgm:pt>
  </dgm:ptLst>
  <dgm:cxnLst>
    <dgm:cxn modelId="{DA60EF20-A3A4-409B-8519-3517DD84210C}" type="presOf" srcId="{83CB0243-0435-4BBC-B817-1C2281EEB68A}" destId="{81EE12F5-F003-413B-BB1A-4DDBFB2ECEBC}" srcOrd="0" destOrd="0" presId="urn:microsoft.com/office/officeart/2005/8/layout/vList2"/>
    <dgm:cxn modelId="{9963C145-F10B-4BFD-B699-AAF01F1911B7}" srcId="{D4503D04-C97E-4622-AE07-D0307CB3B4CA}" destId="{3F16AC99-0449-412E-A8F2-C73AE6699996}" srcOrd="0" destOrd="0" parTransId="{D0A23090-EC1E-4093-8927-B36B55228719}" sibTransId="{C6E50D72-9A0D-46CF-AE23-57B8B2F8A6FA}"/>
    <dgm:cxn modelId="{0D1A6950-32B5-41EB-B7FB-2B7D11F885D0}" type="presOf" srcId="{D4503D04-C97E-4622-AE07-D0307CB3B4CA}" destId="{693DDD01-A8FA-49D5-9742-BDF5937E45A1}" srcOrd="0" destOrd="0" presId="urn:microsoft.com/office/officeart/2005/8/layout/vList2"/>
    <dgm:cxn modelId="{7AE4E457-040F-44E4-993E-6A36D671BCF4}" srcId="{D4503D04-C97E-4622-AE07-D0307CB3B4CA}" destId="{83CB0243-0435-4BBC-B817-1C2281EEB68A}" srcOrd="2" destOrd="0" parTransId="{C96FCE7E-BE4B-4A36-AD63-26AC26C8447D}" sibTransId="{A3E41C08-1159-41DA-B02D-56E3DDDBE577}"/>
    <dgm:cxn modelId="{5F925F8B-DA8E-42A0-A36A-8630B0F748DF}" srcId="{D4503D04-C97E-4622-AE07-D0307CB3B4CA}" destId="{1F5167A8-F411-4877-900A-991771AD6DD8}" srcOrd="4" destOrd="0" parTransId="{CBB0681B-1F5E-4190-A3E1-F8F7BDFD01BF}" sibTransId="{C5EB6D97-0743-483D-B667-894B2FB07666}"/>
    <dgm:cxn modelId="{35670392-E704-4818-977B-337448EEA32A}" type="presOf" srcId="{5A2B8A00-AB30-462C-8D73-9A79097FB961}" destId="{8CDCB0C6-E088-476C-8FF6-4EB657D7643B}" srcOrd="0" destOrd="0" presId="urn:microsoft.com/office/officeart/2005/8/layout/vList2"/>
    <dgm:cxn modelId="{1323FEB3-4E65-46C5-A683-216015E21FAF}" srcId="{D4503D04-C97E-4622-AE07-D0307CB3B4CA}" destId="{0A04C665-44A7-4E0C-9C13-B3168AF48C22}" srcOrd="1" destOrd="0" parTransId="{72F55022-BD89-4B16-A528-3EF521C9E65B}" sibTransId="{AECE21F1-D6D2-4432-8F94-EBF02CF2150D}"/>
    <dgm:cxn modelId="{96199DD5-03D6-42AE-BC7F-9265A80DD21B}" type="presOf" srcId="{0A04C665-44A7-4E0C-9C13-B3168AF48C22}" destId="{2F5783BE-0E84-4C2D-BD71-0DAC9A1EC5BA}" srcOrd="0" destOrd="0" presId="urn:microsoft.com/office/officeart/2005/8/layout/vList2"/>
    <dgm:cxn modelId="{AFDCD3E0-001B-4A77-92BC-280C2CB40894}" type="presOf" srcId="{3F16AC99-0449-412E-A8F2-C73AE6699996}" destId="{51C4AE8B-9F69-41B8-B6A8-C2552EDAC38E}" srcOrd="0" destOrd="0" presId="urn:microsoft.com/office/officeart/2005/8/layout/vList2"/>
    <dgm:cxn modelId="{F6268FE4-9D8A-4C86-B846-6FA9A1395924}" type="presOf" srcId="{1F5167A8-F411-4877-900A-991771AD6DD8}" destId="{3C01CB05-F3E6-4270-9ECC-E705D4D980A7}" srcOrd="0" destOrd="0" presId="urn:microsoft.com/office/officeart/2005/8/layout/vList2"/>
    <dgm:cxn modelId="{F289ECF6-BFDB-48D4-BC41-73E2CCD6E9F5}" srcId="{D4503D04-C97E-4622-AE07-D0307CB3B4CA}" destId="{5A2B8A00-AB30-462C-8D73-9A79097FB961}" srcOrd="3" destOrd="0" parTransId="{A9EB82CF-2E74-4B5C-9627-C9D124CB1C85}" sibTransId="{2B7AB0C3-E4CD-46DD-9690-A5A79B9DFD20}"/>
    <dgm:cxn modelId="{C4FE5253-F8BB-4282-9B03-4E2A2DC95564}" type="presParOf" srcId="{693DDD01-A8FA-49D5-9742-BDF5937E45A1}" destId="{51C4AE8B-9F69-41B8-B6A8-C2552EDAC38E}" srcOrd="0" destOrd="0" presId="urn:microsoft.com/office/officeart/2005/8/layout/vList2"/>
    <dgm:cxn modelId="{439B815F-C63D-436A-A51F-2DFEF365ECE7}" type="presParOf" srcId="{693DDD01-A8FA-49D5-9742-BDF5937E45A1}" destId="{516E46CA-724E-4AE8-9E90-900F540731C4}" srcOrd="1" destOrd="0" presId="urn:microsoft.com/office/officeart/2005/8/layout/vList2"/>
    <dgm:cxn modelId="{041AC821-1CDF-46E4-B1D6-DE1DC8AB859A}" type="presParOf" srcId="{693DDD01-A8FA-49D5-9742-BDF5937E45A1}" destId="{2F5783BE-0E84-4C2D-BD71-0DAC9A1EC5BA}" srcOrd="2" destOrd="0" presId="urn:microsoft.com/office/officeart/2005/8/layout/vList2"/>
    <dgm:cxn modelId="{0C720DB1-A194-4999-810C-3E4148ABA4B9}" type="presParOf" srcId="{693DDD01-A8FA-49D5-9742-BDF5937E45A1}" destId="{A5C2D249-0270-4413-A417-6CCCBA7E8B2A}" srcOrd="3" destOrd="0" presId="urn:microsoft.com/office/officeart/2005/8/layout/vList2"/>
    <dgm:cxn modelId="{1336E549-D09A-483E-86FD-0B681E7F8DFB}" type="presParOf" srcId="{693DDD01-A8FA-49D5-9742-BDF5937E45A1}" destId="{81EE12F5-F003-413B-BB1A-4DDBFB2ECEBC}" srcOrd="4" destOrd="0" presId="urn:microsoft.com/office/officeart/2005/8/layout/vList2"/>
    <dgm:cxn modelId="{6DFC8BB6-60E0-43EC-BA72-F2EA71A86D87}" type="presParOf" srcId="{693DDD01-A8FA-49D5-9742-BDF5937E45A1}" destId="{86401CD5-75D0-43E1-AEAC-0A368D10AF81}" srcOrd="5" destOrd="0" presId="urn:microsoft.com/office/officeart/2005/8/layout/vList2"/>
    <dgm:cxn modelId="{06A40421-7707-4B14-8C63-9286F5E46D36}" type="presParOf" srcId="{693DDD01-A8FA-49D5-9742-BDF5937E45A1}" destId="{8CDCB0C6-E088-476C-8FF6-4EB657D7643B}" srcOrd="6" destOrd="0" presId="urn:microsoft.com/office/officeart/2005/8/layout/vList2"/>
    <dgm:cxn modelId="{EC7696FB-5F75-4610-B861-7BB7A2D7CF8F}" type="presParOf" srcId="{693DDD01-A8FA-49D5-9742-BDF5937E45A1}" destId="{44487087-AD66-44DA-AD73-CF2E691B6AB9}" srcOrd="7" destOrd="0" presId="urn:microsoft.com/office/officeart/2005/8/layout/vList2"/>
    <dgm:cxn modelId="{A2143063-2822-436D-96B4-A3EF0B79CACD}" type="presParOf" srcId="{693DDD01-A8FA-49D5-9742-BDF5937E45A1}" destId="{3C01CB05-F3E6-4270-9ECC-E705D4D980A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5A2B8A00-AB30-462C-8D73-9A79097FB961}">
      <dgm:prSet/>
      <dgm:spPr/>
      <dgm:t>
        <a:bodyPr/>
        <a:lstStyle/>
        <a:p>
          <a:pPr algn="ctr"/>
          <a:r>
            <a:rPr lang="en-US" b="1" dirty="0"/>
            <a:t>Some varieties of mushrooms are at the most potent when picked just before “veil” is broken, fully open to reveal gills under cap, and or when they feel sponge-like. </a:t>
          </a:r>
        </a:p>
      </dgm:t>
    </dgm:pt>
    <dgm:pt modelId="{A9EB82CF-2E74-4B5C-9627-C9D124CB1C85}" type="parTrans" cxnId="{F289ECF6-BFDB-48D4-BC41-73E2CCD6E9F5}">
      <dgm:prSet/>
      <dgm:spPr/>
      <dgm:t>
        <a:bodyPr/>
        <a:lstStyle/>
        <a:p>
          <a:endParaRPr lang="en-US"/>
        </a:p>
      </dgm:t>
    </dgm:pt>
    <dgm:pt modelId="{2B7AB0C3-E4CD-46DD-9690-A5A79B9DFD20}" type="sibTrans" cxnId="{F289ECF6-BFDB-48D4-BC41-73E2CCD6E9F5}">
      <dgm:prSet/>
      <dgm:spPr/>
      <dgm:t>
        <a:bodyPr/>
        <a:lstStyle/>
        <a:p>
          <a:endParaRPr lang="en-US"/>
        </a:p>
      </dgm:t>
    </dgm:pt>
    <dgm:pt modelId="{1F5167A8-F411-4877-900A-991771AD6DD8}">
      <dgm:prSet/>
      <dgm:spPr/>
      <dgm:t>
        <a:bodyPr/>
        <a:lstStyle/>
        <a:p>
          <a:r>
            <a:rPr lang="en-US" b="1" dirty="0"/>
            <a:t>Pull entire cluster off. Soak cakes for 24 hours and repeat incubation steps until cake no longer fruits. </a:t>
          </a:r>
        </a:p>
      </dgm:t>
    </dgm:pt>
    <dgm:pt modelId="{CBB0681B-1F5E-4190-A3E1-F8F7BDFD01BF}" type="parTrans" cxnId="{5F925F8B-DA8E-42A0-A36A-8630B0F748DF}">
      <dgm:prSet/>
      <dgm:spPr/>
      <dgm:t>
        <a:bodyPr/>
        <a:lstStyle/>
        <a:p>
          <a:endParaRPr lang="en-US"/>
        </a:p>
      </dgm:t>
    </dgm:pt>
    <dgm:pt modelId="{C5EB6D97-0743-483D-B667-894B2FB07666}" type="sibTrans" cxnId="{5F925F8B-DA8E-42A0-A36A-8630B0F748DF}">
      <dgm:prSet/>
      <dgm:spPr/>
      <dgm:t>
        <a:bodyPr/>
        <a:lstStyle/>
        <a:p>
          <a:endParaRPr lang="en-US"/>
        </a:p>
      </dgm:t>
    </dgm:pt>
    <dgm:pt modelId="{C63D3517-A23C-45E9-BFE0-FE91FD1B6CAF}">
      <dgm:prSet/>
      <dgm:spPr/>
      <dgm:t>
        <a:bodyPr/>
        <a:lstStyle/>
        <a:p>
          <a:r>
            <a:rPr lang="en-US" b="1" dirty="0"/>
            <a:t>The fruiting body is the part that grows out of the tree or ground and can be harvested. This process can take 1-3 weeks depending on strain.</a:t>
          </a:r>
        </a:p>
      </dgm:t>
    </dgm:pt>
    <dgm:pt modelId="{F05E5CDE-B6ED-43D4-A933-994221213420}" type="parTrans" cxnId="{A2DD7850-AF0E-49A3-9CA1-DC83906FE6A4}">
      <dgm:prSet/>
      <dgm:spPr/>
      <dgm:t>
        <a:bodyPr/>
        <a:lstStyle/>
        <a:p>
          <a:endParaRPr lang="en-US"/>
        </a:p>
      </dgm:t>
    </dgm:pt>
    <dgm:pt modelId="{C28051F3-D361-4519-A404-EA11E6F615DA}" type="sibTrans" cxnId="{A2DD7850-AF0E-49A3-9CA1-DC83906FE6A4}">
      <dgm:prSet/>
      <dgm:spPr/>
      <dgm:t>
        <a:bodyPr/>
        <a:lstStyle/>
        <a:p>
          <a:endParaRPr lang="en-US"/>
        </a:p>
      </dgm:t>
    </dgm:pt>
    <dgm:pt modelId="{693DDD01-A8FA-49D5-9742-BDF5937E45A1}" type="pres">
      <dgm:prSet presAssocID="{D4503D04-C97E-4622-AE07-D0307CB3B4CA}" presName="linear" presStyleCnt="0">
        <dgm:presLayoutVars>
          <dgm:animLvl val="lvl"/>
          <dgm:resizeHandles val="exact"/>
        </dgm:presLayoutVars>
      </dgm:prSet>
      <dgm:spPr/>
    </dgm:pt>
    <dgm:pt modelId="{8CDCB0C6-E088-476C-8FF6-4EB657D7643B}" type="pres">
      <dgm:prSet presAssocID="{5A2B8A00-AB30-462C-8D73-9A79097FB961}" presName="parentText" presStyleLbl="node1" presStyleIdx="0" presStyleCnt="3" custLinFactY="100000" custLinFactNeighborX="-917" custLinFactNeighborY="199611">
        <dgm:presLayoutVars>
          <dgm:chMax val="0"/>
          <dgm:bulletEnabled val="1"/>
        </dgm:presLayoutVars>
      </dgm:prSet>
      <dgm:spPr/>
    </dgm:pt>
    <dgm:pt modelId="{44487087-AD66-44DA-AD73-CF2E691B6AB9}" type="pres">
      <dgm:prSet presAssocID="{2B7AB0C3-E4CD-46DD-9690-A5A79B9DFD20}" presName="spacer" presStyleCnt="0"/>
      <dgm:spPr/>
    </dgm:pt>
    <dgm:pt modelId="{3C01CB05-F3E6-4270-9ECC-E705D4D980A7}" type="pres">
      <dgm:prSet presAssocID="{1F5167A8-F411-4877-900A-991771AD6DD8}" presName="parentText" presStyleLbl="node1" presStyleIdx="1" presStyleCnt="3" custLinFactY="117684" custLinFactNeighborX="1136" custLinFactNeighborY="200000">
        <dgm:presLayoutVars>
          <dgm:chMax val="0"/>
          <dgm:bulletEnabled val="1"/>
        </dgm:presLayoutVars>
      </dgm:prSet>
      <dgm:spPr/>
    </dgm:pt>
    <dgm:pt modelId="{AC27E35E-77EB-4664-9775-786397B37342}" type="pres">
      <dgm:prSet presAssocID="{C5EB6D97-0743-483D-B667-894B2FB07666}" presName="spacer" presStyleCnt="0"/>
      <dgm:spPr/>
    </dgm:pt>
    <dgm:pt modelId="{95DE0A5B-0F39-43DF-AD59-04DD4C20BBD9}" type="pres">
      <dgm:prSet presAssocID="{C63D3517-A23C-45E9-BFE0-FE91FD1B6CAF}" presName="parentText" presStyleLbl="node1" presStyleIdx="2" presStyleCnt="3" custLinFactY="-196111" custLinFactNeighborX="1136" custLinFactNeighborY="-200000">
        <dgm:presLayoutVars>
          <dgm:chMax val="0"/>
          <dgm:bulletEnabled val="1"/>
        </dgm:presLayoutVars>
      </dgm:prSet>
      <dgm:spPr/>
    </dgm:pt>
  </dgm:ptLst>
  <dgm:cxnLst>
    <dgm:cxn modelId="{0D1A6950-32B5-41EB-B7FB-2B7D11F885D0}" type="presOf" srcId="{D4503D04-C97E-4622-AE07-D0307CB3B4CA}" destId="{693DDD01-A8FA-49D5-9742-BDF5937E45A1}" srcOrd="0" destOrd="0" presId="urn:microsoft.com/office/officeart/2005/8/layout/vList2"/>
    <dgm:cxn modelId="{A2DD7850-AF0E-49A3-9CA1-DC83906FE6A4}" srcId="{D4503D04-C97E-4622-AE07-D0307CB3B4CA}" destId="{C63D3517-A23C-45E9-BFE0-FE91FD1B6CAF}" srcOrd="2" destOrd="0" parTransId="{F05E5CDE-B6ED-43D4-A933-994221213420}" sibTransId="{C28051F3-D361-4519-A404-EA11E6F615DA}"/>
    <dgm:cxn modelId="{5F925F8B-DA8E-42A0-A36A-8630B0F748DF}" srcId="{D4503D04-C97E-4622-AE07-D0307CB3B4CA}" destId="{1F5167A8-F411-4877-900A-991771AD6DD8}" srcOrd="1" destOrd="0" parTransId="{CBB0681B-1F5E-4190-A3E1-F8F7BDFD01BF}" sibTransId="{C5EB6D97-0743-483D-B667-894B2FB07666}"/>
    <dgm:cxn modelId="{36399E90-C4F0-427C-9E75-CB0D01F9B212}" type="presOf" srcId="{C63D3517-A23C-45E9-BFE0-FE91FD1B6CAF}" destId="{95DE0A5B-0F39-43DF-AD59-04DD4C20BBD9}" srcOrd="0" destOrd="0" presId="urn:microsoft.com/office/officeart/2005/8/layout/vList2"/>
    <dgm:cxn modelId="{35670392-E704-4818-977B-337448EEA32A}" type="presOf" srcId="{5A2B8A00-AB30-462C-8D73-9A79097FB961}" destId="{8CDCB0C6-E088-476C-8FF6-4EB657D7643B}" srcOrd="0" destOrd="0" presId="urn:microsoft.com/office/officeart/2005/8/layout/vList2"/>
    <dgm:cxn modelId="{F6268FE4-9D8A-4C86-B846-6FA9A1395924}" type="presOf" srcId="{1F5167A8-F411-4877-900A-991771AD6DD8}" destId="{3C01CB05-F3E6-4270-9ECC-E705D4D980A7}" srcOrd="0" destOrd="0" presId="urn:microsoft.com/office/officeart/2005/8/layout/vList2"/>
    <dgm:cxn modelId="{F289ECF6-BFDB-48D4-BC41-73E2CCD6E9F5}" srcId="{D4503D04-C97E-4622-AE07-D0307CB3B4CA}" destId="{5A2B8A00-AB30-462C-8D73-9A79097FB961}" srcOrd="0" destOrd="0" parTransId="{A9EB82CF-2E74-4B5C-9627-C9D124CB1C85}" sibTransId="{2B7AB0C3-E4CD-46DD-9690-A5A79B9DFD20}"/>
    <dgm:cxn modelId="{06A40421-7707-4B14-8C63-9286F5E46D36}" type="presParOf" srcId="{693DDD01-A8FA-49D5-9742-BDF5937E45A1}" destId="{8CDCB0C6-E088-476C-8FF6-4EB657D7643B}" srcOrd="0" destOrd="0" presId="urn:microsoft.com/office/officeart/2005/8/layout/vList2"/>
    <dgm:cxn modelId="{EC7696FB-5F75-4610-B861-7BB7A2D7CF8F}" type="presParOf" srcId="{693DDD01-A8FA-49D5-9742-BDF5937E45A1}" destId="{44487087-AD66-44DA-AD73-CF2E691B6AB9}" srcOrd="1" destOrd="0" presId="urn:microsoft.com/office/officeart/2005/8/layout/vList2"/>
    <dgm:cxn modelId="{A2143063-2822-436D-96B4-A3EF0B79CACD}" type="presParOf" srcId="{693DDD01-A8FA-49D5-9742-BDF5937E45A1}" destId="{3C01CB05-F3E6-4270-9ECC-E705D4D980A7}" srcOrd="2" destOrd="0" presId="urn:microsoft.com/office/officeart/2005/8/layout/vList2"/>
    <dgm:cxn modelId="{C1F8C87D-2A02-4A0B-93A8-90A661BC10FC}" type="presParOf" srcId="{693DDD01-A8FA-49D5-9742-BDF5937E45A1}" destId="{AC27E35E-77EB-4664-9775-786397B37342}" srcOrd="3" destOrd="0" presId="urn:microsoft.com/office/officeart/2005/8/layout/vList2"/>
    <dgm:cxn modelId="{632D5AFC-1163-442E-AE0F-D76F8B1DB0A4}" type="presParOf" srcId="{693DDD01-A8FA-49D5-9742-BDF5937E45A1}" destId="{95DE0A5B-0F39-43DF-AD59-04DD4C20BB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A04C665-44A7-4E0C-9C13-B3168AF48C22}">
      <dgm:prSet/>
      <dgm:spPr/>
      <dgm:t>
        <a:bodyPr/>
        <a:lstStyle/>
        <a:p>
          <a:pPr algn="ctr"/>
          <a:r>
            <a:rPr lang="en-US" b="1" dirty="0"/>
            <a:t>Dry</a:t>
          </a:r>
          <a:r>
            <a:rPr lang="en-US" b="1" baseline="0" dirty="0"/>
            <a:t> out in small box with silica gel packets, small fan, or dehumidifier. </a:t>
          </a:r>
          <a:endParaRPr lang="en-US" b="1" dirty="0"/>
        </a:p>
      </dgm:t>
    </dgm:pt>
    <dgm:pt modelId="{72F55022-BD89-4B16-A528-3EF521C9E65B}" type="parTrans" cxnId="{1323FEB3-4E65-46C5-A683-216015E21FAF}">
      <dgm:prSet/>
      <dgm:spPr/>
      <dgm:t>
        <a:bodyPr/>
        <a:lstStyle/>
        <a:p>
          <a:endParaRPr lang="en-US"/>
        </a:p>
      </dgm:t>
    </dgm:pt>
    <dgm:pt modelId="{AECE21F1-D6D2-4432-8F94-EBF02CF2150D}" type="sibTrans" cxnId="{1323FEB3-4E65-46C5-A683-216015E21FAF}">
      <dgm:prSet/>
      <dgm:spPr/>
      <dgm:t>
        <a:bodyPr/>
        <a:lstStyle/>
        <a:p>
          <a:endParaRPr lang="en-US"/>
        </a:p>
      </dgm:t>
    </dgm:pt>
    <dgm:pt modelId="{83CB0243-0435-4BBC-B817-1C2281EEB68A}">
      <dgm:prSet/>
      <dgm:spPr/>
      <dgm:t>
        <a:bodyPr/>
        <a:lstStyle/>
        <a:p>
          <a:pPr algn="ctr"/>
          <a:r>
            <a:rPr lang="en-US" b="1" dirty="0"/>
            <a:t>Keep</a:t>
          </a:r>
          <a:r>
            <a:rPr lang="en-US" b="1" baseline="0" dirty="0"/>
            <a:t> dried mushrooms in airtight container away from direct sunlight. Some strains can be kept in the freezer if sealed properly.</a:t>
          </a:r>
          <a:endParaRPr lang="en-US" b="1" dirty="0"/>
        </a:p>
      </dgm:t>
    </dgm:pt>
    <dgm:pt modelId="{C96FCE7E-BE4B-4A36-AD63-26AC26C8447D}" type="parTrans" cxnId="{7AE4E457-040F-44E4-993E-6A36D671BCF4}">
      <dgm:prSet/>
      <dgm:spPr/>
      <dgm:t>
        <a:bodyPr/>
        <a:lstStyle/>
        <a:p>
          <a:endParaRPr lang="en-US"/>
        </a:p>
      </dgm:t>
    </dgm:pt>
    <dgm:pt modelId="{A3E41C08-1159-41DA-B02D-56E3DDDBE577}" type="sibTrans" cxnId="{7AE4E457-040F-44E4-993E-6A36D671BCF4}">
      <dgm:prSet/>
      <dgm:spPr/>
      <dgm:t>
        <a:bodyPr/>
        <a:lstStyle/>
        <a:p>
          <a:endParaRPr lang="en-US"/>
        </a:p>
      </dgm:t>
    </dgm:pt>
    <dgm:pt modelId="{1F5167A8-F411-4877-900A-991771AD6DD8}">
      <dgm:prSet/>
      <dgm:spPr/>
      <dgm:t>
        <a:bodyPr/>
        <a:lstStyle/>
        <a:p>
          <a:r>
            <a:rPr lang="en-US" b="1" baseline="0" dirty="0"/>
            <a:t>Mushrooms should be “cracker dry” and break easily when snapped apart at stem or cap. </a:t>
          </a:r>
        </a:p>
      </dgm:t>
    </dgm:pt>
    <dgm:pt modelId="{CBB0681B-1F5E-4190-A3E1-F8F7BDFD01BF}" type="parTrans" cxnId="{5F925F8B-DA8E-42A0-A36A-8630B0F748DF}">
      <dgm:prSet/>
      <dgm:spPr/>
      <dgm:t>
        <a:bodyPr/>
        <a:lstStyle/>
        <a:p>
          <a:endParaRPr lang="en-US"/>
        </a:p>
      </dgm:t>
    </dgm:pt>
    <dgm:pt modelId="{C5EB6D97-0743-483D-B667-894B2FB07666}" type="sibTrans" cxnId="{5F925F8B-DA8E-42A0-A36A-8630B0F748DF}">
      <dgm:prSet/>
      <dgm:spPr/>
      <dgm:t>
        <a:bodyPr/>
        <a:lstStyle/>
        <a:p>
          <a:endParaRPr lang="en-US"/>
        </a:p>
      </dgm:t>
    </dgm:pt>
    <dgm:pt modelId="{693DDD01-A8FA-49D5-9742-BDF5937E45A1}" type="pres">
      <dgm:prSet presAssocID="{D4503D04-C97E-4622-AE07-D0307CB3B4CA}" presName="linear" presStyleCnt="0">
        <dgm:presLayoutVars>
          <dgm:animLvl val="lvl"/>
          <dgm:resizeHandles val="exact"/>
        </dgm:presLayoutVars>
      </dgm:prSet>
      <dgm:spPr/>
    </dgm:pt>
    <dgm:pt modelId="{2F5783BE-0E84-4C2D-BD71-0DAC9A1EC5BA}" type="pres">
      <dgm:prSet presAssocID="{0A04C665-44A7-4E0C-9C13-B3168AF48C22}" presName="parentText" presStyleLbl="node1" presStyleIdx="0" presStyleCnt="3">
        <dgm:presLayoutVars>
          <dgm:chMax val="0"/>
          <dgm:bulletEnabled val="1"/>
        </dgm:presLayoutVars>
      </dgm:prSet>
      <dgm:spPr/>
    </dgm:pt>
    <dgm:pt modelId="{A5C2D249-0270-4413-A417-6CCCBA7E8B2A}" type="pres">
      <dgm:prSet presAssocID="{AECE21F1-D6D2-4432-8F94-EBF02CF2150D}" presName="spacer" presStyleCnt="0"/>
      <dgm:spPr/>
    </dgm:pt>
    <dgm:pt modelId="{81EE12F5-F003-413B-BB1A-4DDBFB2ECEBC}" type="pres">
      <dgm:prSet presAssocID="{83CB0243-0435-4BBC-B817-1C2281EEB68A}" presName="parentText" presStyleLbl="node1" presStyleIdx="1" presStyleCnt="3" custLinFactY="100000" custLinFactNeighborX="1136" custLinFactNeighborY="130648">
        <dgm:presLayoutVars>
          <dgm:chMax val="0"/>
          <dgm:bulletEnabled val="1"/>
        </dgm:presLayoutVars>
      </dgm:prSet>
      <dgm:spPr/>
    </dgm:pt>
    <dgm:pt modelId="{86401CD5-75D0-43E1-AEAC-0A368D10AF81}" type="pres">
      <dgm:prSet presAssocID="{A3E41C08-1159-41DA-B02D-56E3DDDBE577}" presName="spacer" presStyleCnt="0"/>
      <dgm:spPr/>
    </dgm:pt>
    <dgm:pt modelId="{3C01CB05-F3E6-4270-9ECC-E705D4D980A7}" type="pres">
      <dgm:prSet presAssocID="{1F5167A8-F411-4877-900A-991771AD6DD8}" presName="parentText" presStyleLbl="node1" presStyleIdx="2" presStyleCnt="3" custLinFactY="-100000" custLinFactNeighborX="1136" custLinFactNeighborY="-117074">
        <dgm:presLayoutVars>
          <dgm:chMax val="0"/>
          <dgm:bulletEnabled val="1"/>
        </dgm:presLayoutVars>
      </dgm:prSet>
      <dgm:spPr/>
    </dgm:pt>
  </dgm:ptLst>
  <dgm:cxnLst>
    <dgm:cxn modelId="{DA60EF20-A3A4-409B-8519-3517DD84210C}" type="presOf" srcId="{83CB0243-0435-4BBC-B817-1C2281EEB68A}" destId="{81EE12F5-F003-413B-BB1A-4DDBFB2ECEBC}" srcOrd="0" destOrd="0" presId="urn:microsoft.com/office/officeart/2005/8/layout/vList2"/>
    <dgm:cxn modelId="{0D1A6950-32B5-41EB-B7FB-2B7D11F885D0}" type="presOf" srcId="{D4503D04-C97E-4622-AE07-D0307CB3B4CA}" destId="{693DDD01-A8FA-49D5-9742-BDF5937E45A1}" srcOrd="0" destOrd="0" presId="urn:microsoft.com/office/officeart/2005/8/layout/vList2"/>
    <dgm:cxn modelId="{7AE4E457-040F-44E4-993E-6A36D671BCF4}" srcId="{D4503D04-C97E-4622-AE07-D0307CB3B4CA}" destId="{83CB0243-0435-4BBC-B817-1C2281EEB68A}" srcOrd="1" destOrd="0" parTransId="{C96FCE7E-BE4B-4A36-AD63-26AC26C8447D}" sibTransId="{A3E41C08-1159-41DA-B02D-56E3DDDBE577}"/>
    <dgm:cxn modelId="{5F925F8B-DA8E-42A0-A36A-8630B0F748DF}" srcId="{D4503D04-C97E-4622-AE07-D0307CB3B4CA}" destId="{1F5167A8-F411-4877-900A-991771AD6DD8}" srcOrd="2" destOrd="0" parTransId="{CBB0681B-1F5E-4190-A3E1-F8F7BDFD01BF}" sibTransId="{C5EB6D97-0743-483D-B667-894B2FB07666}"/>
    <dgm:cxn modelId="{1323FEB3-4E65-46C5-A683-216015E21FAF}" srcId="{D4503D04-C97E-4622-AE07-D0307CB3B4CA}" destId="{0A04C665-44A7-4E0C-9C13-B3168AF48C22}" srcOrd="0" destOrd="0" parTransId="{72F55022-BD89-4B16-A528-3EF521C9E65B}" sibTransId="{AECE21F1-D6D2-4432-8F94-EBF02CF2150D}"/>
    <dgm:cxn modelId="{96199DD5-03D6-42AE-BC7F-9265A80DD21B}" type="presOf" srcId="{0A04C665-44A7-4E0C-9C13-B3168AF48C22}" destId="{2F5783BE-0E84-4C2D-BD71-0DAC9A1EC5BA}" srcOrd="0" destOrd="0" presId="urn:microsoft.com/office/officeart/2005/8/layout/vList2"/>
    <dgm:cxn modelId="{F6268FE4-9D8A-4C86-B846-6FA9A1395924}" type="presOf" srcId="{1F5167A8-F411-4877-900A-991771AD6DD8}" destId="{3C01CB05-F3E6-4270-9ECC-E705D4D980A7}" srcOrd="0" destOrd="0" presId="urn:microsoft.com/office/officeart/2005/8/layout/vList2"/>
    <dgm:cxn modelId="{041AC821-1CDF-46E4-B1D6-DE1DC8AB859A}" type="presParOf" srcId="{693DDD01-A8FA-49D5-9742-BDF5937E45A1}" destId="{2F5783BE-0E84-4C2D-BD71-0DAC9A1EC5BA}" srcOrd="0" destOrd="0" presId="urn:microsoft.com/office/officeart/2005/8/layout/vList2"/>
    <dgm:cxn modelId="{0C720DB1-A194-4999-810C-3E4148ABA4B9}" type="presParOf" srcId="{693DDD01-A8FA-49D5-9742-BDF5937E45A1}" destId="{A5C2D249-0270-4413-A417-6CCCBA7E8B2A}" srcOrd="1" destOrd="0" presId="urn:microsoft.com/office/officeart/2005/8/layout/vList2"/>
    <dgm:cxn modelId="{1336E549-D09A-483E-86FD-0B681E7F8DFB}" type="presParOf" srcId="{693DDD01-A8FA-49D5-9742-BDF5937E45A1}" destId="{81EE12F5-F003-413B-BB1A-4DDBFB2ECEBC}" srcOrd="2" destOrd="0" presId="urn:microsoft.com/office/officeart/2005/8/layout/vList2"/>
    <dgm:cxn modelId="{6DFC8BB6-60E0-43EC-BA72-F2EA71A86D87}" type="presParOf" srcId="{693DDD01-A8FA-49D5-9742-BDF5937E45A1}" destId="{86401CD5-75D0-43E1-AEAC-0A368D10AF81}" srcOrd="3" destOrd="0" presId="urn:microsoft.com/office/officeart/2005/8/layout/vList2"/>
    <dgm:cxn modelId="{A2143063-2822-436D-96B4-A3EF0B79CACD}" type="presParOf" srcId="{693DDD01-A8FA-49D5-9742-BDF5937E45A1}" destId="{3C01CB05-F3E6-4270-9ECC-E705D4D980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854D-2B51-4A8E-B5AE-10487E87CA78}">
      <dsp:nvSpPr>
        <dsp:cNvPr id="0" name=""/>
        <dsp:cNvSpPr/>
      </dsp:nvSpPr>
      <dsp:spPr>
        <a:xfrm>
          <a:off x="1876019" y="2650"/>
          <a:ext cx="1058086" cy="687756"/>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STRAIN SELECTION</a:t>
          </a:r>
        </a:p>
      </dsp:txBody>
      <dsp:txXfrm>
        <a:off x="1909592" y="36223"/>
        <a:ext cx="990940" cy="620610"/>
      </dsp:txXfrm>
    </dsp:sp>
    <dsp:sp modelId="{C8571390-81D5-4CB3-85C5-E4D11E7CFD6A}">
      <dsp:nvSpPr>
        <dsp:cNvPr id="0" name=""/>
        <dsp:cNvSpPr/>
      </dsp:nvSpPr>
      <dsp:spPr>
        <a:xfrm>
          <a:off x="785472" y="346528"/>
          <a:ext cx="3239179" cy="3239179"/>
        </a:xfrm>
        <a:custGeom>
          <a:avLst/>
          <a:gdLst/>
          <a:ahLst/>
          <a:cxnLst/>
          <a:rect l="0" t="0" r="0" b="0"/>
          <a:pathLst>
            <a:path>
              <a:moveTo>
                <a:pt x="2155386" y="91194"/>
              </a:moveTo>
              <a:arcTo wR="1619589" hR="1619589" stAng="17359124" swAng="1500236"/>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FAB301-A67E-4E5F-A7E4-10E4F4DD8F2A}">
      <dsp:nvSpPr>
        <dsp:cNvPr id="0" name=""/>
        <dsp:cNvSpPr/>
      </dsp:nvSpPr>
      <dsp:spPr>
        <a:xfrm>
          <a:off x="3278624" y="812445"/>
          <a:ext cx="1058086" cy="687756"/>
        </a:xfrm>
        <a:prstGeom prst="roundRect">
          <a:avLst/>
        </a:prstGeom>
        <a:gradFill rotWithShape="0">
          <a:gsLst>
            <a:gs pos="0">
              <a:schemeClr val="accent2">
                <a:hueOff val="-176539"/>
                <a:satOff val="844"/>
                <a:lumOff val="1177"/>
                <a:alphaOff val="0"/>
                <a:satMod val="100000"/>
                <a:lumMod val="100000"/>
              </a:schemeClr>
            </a:gs>
            <a:gs pos="50000">
              <a:schemeClr val="accent2">
                <a:hueOff val="-176539"/>
                <a:satOff val="844"/>
                <a:lumOff val="1177"/>
                <a:alphaOff val="0"/>
                <a:shade val="99000"/>
                <a:satMod val="105000"/>
                <a:lumMod val="100000"/>
              </a:schemeClr>
            </a:gs>
            <a:gs pos="100000">
              <a:schemeClr val="accent2">
                <a:hueOff val="-176539"/>
                <a:satOff val="844"/>
                <a:lumOff val="1177"/>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SUBSTRATE PREPERATION</a:t>
          </a:r>
        </a:p>
      </dsp:txBody>
      <dsp:txXfrm>
        <a:off x="3312197" y="846018"/>
        <a:ext cx="990940" cy="620610"/>
      </dsp:txXfrm>
    </dsp:sp>
    <dsp:sp modelId="{3BC9F4B4-7A7B-41EC-AC01-0F3D593C8AEA}">
      <dsp:nvSpPr>
        <dsp:cNvPr id="0" name=""/>
        <dsp:cNvSpPr/>
      </dsp:nvSpPr>
      <dsp:spPr>
        <a:xfrm>
          <a:off x="785472" y="346528"/>
          <a:ext cx="3239179" cy="3239179"/>
        </a:xfrm>
        <a:custGeom>
          <a:avLst/>
          <a:gdLst/>
          <a:ahLst/>
          <a:cxnLst/>
          <a:rect l="0" t="0" r="0" b="0"/>
          <a:pathLst>
            <a:path>
              <a:moveTo>
                <a:pt x="3173370" y="1162604"/>
              </a:moveTo>
              <a:arcTo wR="1619589" hR="1619589" stAng="20616648" swAng="1966705"/>
            </a:path>
          </a:pathLst>
        </a:custGeom>
        <a:noFill/>
        <a:ln w="6350" cap="flat" cmpd="sng" algn="ctr">
          <a:solidFill>
            <a:schemeClr val="accent2">
              <a:hueOff val="-176539"/>
              <a:satOff val="844"/>
              <a:lumOff val="1177"/>
              <a:alphaOff val="0"/>
            </a:schemeClr>
          </a:solidFill>
          <a:prstDash val="solid"/>
        </a:ln>
        <a:effectLst/>
      </dsp:spPr>
      <dsp:style>
        <a:lnRef idx="1">
          <a:scrgbClr r="0" g="0" b="0"/>
        </a:lnRef>
        <a:fillRef idx="0">
          <a:scrgbClr r="0" g="0" b="0"/>
        </a:fillRef>
        <a:effectRef idx="0">
          <a:scrgbClr r="0" g="0" b="0"/>
        </a:effectRef>
        <a:fontRef idx="minor"/>
      </dsp:style>
    </dsp:sp>
    <dsp:sp modelId="{A20D3CF3-3A37-4B6F-A6B5-4E7BBBD1546D}">
      <dsp:nvSpPr>
        <dsp:cNvPr id="0" name=""/>
        <dsp:cNvSpPr/>
      </dsp:nvSpPr>
      <dsp:spPr>
        <a:xfrm>
          <a:off x="3278624" y="2432035"/>
          <a:ext cx="1058086" cy="687756"/>
        </a:xfrm>
        <a:prstGeom prst="roundRect">
          <a:avLst/>
        </a:prstGeom>
        <a:gradFill rotWithShape="0">
          <a:gsLst>
            <a:gs pos="0">
              <a:schemeClr val="accent2">
                <a:hueOff val="-353078"/>
                <a:satOff val="1687"/>
                <a:lumOff val="2353"/>
                <a:alphaOff val="0"/>
                <a:satMod val="100000"/>
                <a:lumMod val="100000"/>
              </a:schemeClr>
            </a:gs>
            <a:gs pos="50000">
              <a:schemeClr val="accent2">
                <a:hueOff val="-353078"/>
                <a:satOff val="1687"/>
                <a:lumOff val="2353"/>
                <a:alphaOff val="0"/>
                <a:shade val="99000"/>
                <a:satMod val="105000"/>
                <a:lumMod val="100000"/>
              </a:schemeClr>
            </a:gs>
            <a:gs pos="100000">
              <a:schemeClr val="accent2">
                <a:hueOff val="-353078"/>
                <a:satOff val="1687"/>
                <a:lumOff val="235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INOCULATION</a:t>
          </a:r>
        </a:p>
      </dsp:txBody>
      <dsp:txXfrm>
        <a:off x="3312197" y="2465608"/>
        <a:ext cx="990940" cy="620610"/>
      </dsp:txXfrm>
    </dsp:sp>
    <dsp:sp modelId="{48BB7BDC-C048-4E69-ACAB-ECF95ED26C20}">
      <dsp:nvSpPr>
        <dsp:cNvPr id="0" name=""/>
        <dsp:cNvSpPr/>
      </dsp:nvSpPr>
      <dsp:spPr>
        <a:xfrm>
          <a:off x="785472" y="346528"/>
          <a:ext cx="3239179" cy="3239179"/>
        </a:xfrm>
        <a:custGeom>
          <a:avLst/>
          <a:gdLst/>
          <a:ahLst/>
          <a:cxnLst/>
          <a:rect l="0" t="0" r="0" b="0"/>
          <a:pathLst>
            <a:path>
              <a:moveTo>
                <a:pt x="2751193" y="2778270"/>
              </a:moveTo>
              <a:arcTo wR="1619589" hR="1619589" stAng="2740640" swAng="1500236"/>
            </a:path>
          </a:pathLst>
        </a:custGeom>
        <a:noFill/>
        <a:ln w="6350" cap="flat" cmpd="sng" algn="ctr">
          <a:solidFill>
            <a:schemeClr val="accent2">
              <a:hueOff val="-353078"/>
              <a:satOff val="1687"/>
              <a:lumOff val="2353"/>
              <a:alphaOff val="0"/>
            </a:schemeClr>
          </a:solidFill>
          <a:prstDash val="solid"/>
        </a:ln>
        <a:effectLst/>
      </dsp:spPr>
      <dsp:style>
        <a:lnRef idx="1">
          <a:scrgbClr r="0" g="0" b="0"/>
        </a:lnRef>
        <a:fillRef idx="0">
          <a:scrgbClr r="0" g="0" b="0"/>
        </a:fillRef>
        <a:effectRef idx="0">
          <a:scrgbClr r="0" g="0" b="0"/>
        </a:effectRef>
        <a:fontRef idx="minor"/>
      </dsp:style>
    </dsp:sp>
    <dsp:sp modelId="{4521CE3A-1D32-4E92-83BA-6B4DBB6DBC61}">
      <dsp:nvSpPr>
        <dsp:cNvPr id="0" name=""/>
        <dsp:cNvSpPr/>
      </dsp:nvSpPr>
      <dsp:spPr>
        <a:xfrm>
          <a:off x="1876019" y="3241829"/>
          <a:ext cx="1058086" cy="687756"/>
        </a:xfrm>
        <a:prstGeom prst="roundRect">
          <a:avLst/>
        </a:prstGeom>
        <a:gradFill rotWithShape="0">
          <a:gsLst>
            <a:gs pos="0">
              <a:schemeClr val="accent2">
                <a:hueOff val="-529618"/>
                <a:satOff val="2531"/>
                <a:lumOff val="3530"/>
                <a:alphaOff val="0"/>
                <a:satMod val="100000"/>
                <a:lumMod val="100000"/>
              </a:schemeClr>
            </a:gs>
            <a:gs pos="50000">
              <a:schemeClr val="accent2">
                <a:hueOff val="-529618"/>
                <a:satOff val="2531"/>
                <a:lumOff val="3530"/>
                <a:alphaOff val="0"/>
                <a:shade val="99000"/>
                <a:satMod val="105000"/>
                <a:lumMod val="100000"/>
              </a:schemeClr>
            </a:gs>
            <a:gs pos="100000">
              <a:schemeClr val="accent2">
                <a:hueOff val="-529618"/>
                <a:satOff val="2531"/>
                <a:lumOff val="353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INCUBATION</a:t>
          </a:r>
        </a:p>
      </dsp:txBody>
      <dsp:txXfrm>
        <a:off x="1909592" y="3275402"/>
        <a:ext cx="990940" cy="620610"/>
      </dsp:txXfrm>
    </dsp:sp>
    <dsp:sp modelId="{C747AAAB-C295-45F8-80B3-C14658BB07BE}">
      <dsp:nvSpPr>
        <dsp:cNvPr id="0" name=""/>
        <dsp:cNvSpPr/>
      </dsp:nvSpPr>
      <dsp:spPr>
        <a:xfrm>
          <a:off x="785472" y="346528"/>
          <a:ext cx="3239179" cy="3239179"/>
        </a:xfrm>
        <a:custGeom>
          <a:avLst/>
          <a:gdLst/>
          <a:ahLst/>
          <a:cxnLst/>
          <a:rect l="0" t="0" r="0" b="0"/>
          <a:pathLst>
            <a:path>
              <a:moveTo>
                <a:pt x="1083792" y="3147984"/>
              </a:moveTo>
              <a:arcTo wR="1619589" hR="1619589" stAng="6559124" swAng="1500236"/>
            </a:path>
          </a:pathLst>
        </a:custGeom>
        <a:noFill/>
        <a:ln w="6350" cap="flat" cmpd="sng" algn="ctr">
          <a:solidFill>
            <a:schemeClr val="accent2">
              <a:hueOff val="-529618"/>
              <a:satOff val="2531"/>
              <a:lumOff val="3530"/>
              <a:alphaOff val="0"/>
            </a:schemeClr>
          </a:solidFill>
          <a:prstDash val="solid"/>
        </a:ln>
        <a:effectLst/>
      </dsp:spPr>
      <dsp:style>
        <a:lnRef idx="1">
          <a:scrgbClr r="0" g="0" b="0"/>
        </a:lnRef>
        <a:fillRef idx="0">
          <a:scrgbClr r="0" g="0" b="0"/>
        </a:fillRef>
        <a:effectRef idx="0">
          <a:scrgbClr r="0" g="0" b="0"/>
        </a:effectRef>
        <a:fontRef idx="minor"/>
      </dsp:style>
    </dsp:sp>
    <dsp:sp modelId="{13E64F8C-ECAD-4950-B6BB-A6CBA72B9F90}">
      <dsp:nvSpPr>
        <dsp:cNvPr id="0" name=""/>
        <dsp:cNvSpPr/>
      </dsp:nvSpPr>
      <dsp:spPr>
        <a:xfrm>
          <a:off x="473413" y="2432035"/>
          <a:ext cx="1058086" cy="687756"/>
        </a:xfrm>
        <a:prstGeom prst="roundRect">
          <a:avLst/>
        </a:prstGeom>
        <a:gradFill rotWithShape="0">
          <a:gsLst>
            <a:gs pos="0">
              <a:schemeClr val="accent2">
                <a:hueOff val="-706157"/>
                <a:satOff val="3374"/>
                <a:lumOff val="4706"/>
                <a:alphaOff val="0"/>
                <a:satMod val="100000"/>
                <a:lumMod val="100000"/>
              </a:schemeClr>
            </a:gs>
            <a:gs pos="50000">
              <a:schemeClr val="accent2">
                <a:hueOff val="-706157"/>
                <a:satOff val="3374"/>
                <a:lumOff val="4706"/>
                <a:alphaOff val="0"/>
                <a:shade val="99000"/>
                <a:satMod val="105000"/>
                <a:lumMod val="100000"/>
              </a:schemeClr>
            </a:gs>
            <a:gs pos="100000">
              <a:schemeClr val="accent2">
                <a:hueOff val="-706157"/>
                <a:satOff val="3374"/>
                <a:lumOff val="470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FRUITING</a:t>
          </a:r>
        </a:p>
      </dsp:txBody>
      <dsp:txXfrm>
        <a:off x="506986" y="2465608"/>
        <a:ext cx="990940" cy="620610"/>
      </dsp:txXfrm>
    </dsp:sp>
    <dsp:sp modelId="{C5F48AF2-FAA4-46AC-AD77-FE7F8D2FB68D}">
      <dsp:nvSpPr>
        <dsp:cNvPr id="0" name=""/>
        <dsp:cNvSpPr/>
      </dsp:nvSpPr>
      <dsp:spPr>
        <a:xfrm>
          <a:off x="785472" y="346528"/>
          <a:ext cx="3239179" cy="3239179"/>
        </a:xfrm>
        <a:custGeom>
          <a:avLst/>
          <a:gdLst/>
          <a:ahLst/>
          <a:cxnLst/>
          <a:rect l="0" t="0" r="0" b="0"/>
          <a:pathLst>
            <a:path>
              <a:moveTo>
                <a:pt x="65808" y="2076574"/>
              </a:moveTo>
              <a:arcTo wR="1619589" hR="1619589" stAng="9816648" swAng="1966705"/>
            </a:path>
          </a:pathLst>
        </a:custGeom>
        <a:noFill/>
        <a:ln w="6350" cap="flat" cmpd="sng" algn="ctr">
          <a:solidFill>
            <a:schemeClr val="accent2">
              <a:hueOff val="-706157"/>
              <a:satOff val="3374"/>
              <a:lumOff val="4706"/>
              <a:alphaOff val="0"/>
            </a:schemeClr>
          </a:solidFill>
          <a:prstDash val="solid"/>
        </a:ln>
        <a:effectLst/>
      </dsp:spPr>
      <dsp:style>
        <a:lnRef idx="1">
          <a:scrgbClr r="0" g="0" b="0"/>
        </a:lnRef>
        <a:fillRef idx="0">
          <a:scrgbClr r="0" g="0" b="0"/>
        </a:fillRef>
        <a:effectRef idx="0">
          <a:scrgbClr r="0" g="0" b="0"/>
        </a:effectRef>
        <a:fontRef idx="minor"/>
      </dsp:style>
    </dsp:sp>
    <dsp:sp modelId="{189DFD5B-E336-4C25-B91A-5BA538A2118E}">
      <dsp:nvSpPr>
        <dsp:cNvPr id="0" name=""/>
        <dsp:cNvSpPr/>
      </dsp:nvSpPr>
      <dsp:spPr>
        <a:xfrm>
          <a:off x="473413" y="812445"/>
          <a:ext cx="1058086" cy="687756"/>
        </a:xfrm>
        <a:prstGeom prst="roundRect">
          <a:avLst/>
        </a:prstGeom>
        <a:gradFill rotWithShape="0">
          <a:gsLst>
            <a:gs pos="0">
              <a:schemeClr val="accent2">
                <a:hueOff val="-882696"/>
                <a:satOff val="4218"/>
                <a:lumOff val="5883"/>
                <a:alphaOff val="0"/>
                <a:satMod val="100000"/>
                <a:lumMod val="100000"/>
              </a:schemeClr>
            </a:gs>
            <a:gs pos="50000">
              <a:schemeClr val="accent2">
                <a:hueOff val="-882696"/>
                <a:satOff val="4218"/>
                <a:lumOff val="5883"/>
                <a:alphaOff val="0"/>
                <a:shade val="99000"/>
                <a:satMod val="105000"/>
                <a:lumMod val="100000"/>
              </a:schemeClr>
            </a:gs>
            <a:gs pos="100000">
              <a:schemeClr val="accent2">
                <a:hueOff val="-882696"/>
                <a:satOff val="4218"/>
                <a:lumOff val="588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rPr>
            <a:t>HARVESTING</a:t>
          </a:r>
        </a:p>
      </dsp:txBody>
      <dsp:txXfrm>
        <a:off x="506986" y="846018"/>
        <a:ext cx="990940" cy="620610"/>
      </dsp:txXfrm>
    </dsp:sp>
    <dsp:sp modelId="{5ACEEF5B-7780-407E-9A1B-DD9AD3C9D5C6}">
      <dsp:nvSpPr>
        <dsp:cNvPr id="0" name=""/>
        <dsp:cNvSpPr/>
      </dsp:nvSpPr>
      <dsp:spPr>
        <a:xfrm>
          <a:off x="785472" y="346528"/>
          <a:ext cx="3239179" cy="3239179"/>
        </a:xfrm>
        <a:custGeom>
          <a:avLst/>
          <a:gdLst/>
          <a:ahLst/>
          <a:cxnLst/>
          <a:rect l="0" t="0" r="0" b="0"/>
          <a:pathLst>
            <a:path>
              <a:moveTo>
                <a:pt x="487985" y="460908"/>
              </a:moveTo>
              <a:arcTo wR="1619589" hR="1619589" stAng="13540640" swAng="1500236"/>
            </a:path>
          </a:pathLst>
        </a:custGeom>
        <a:noFill/>
        <a:ln w="6350" cap="flat" cmpd="sng" algn="ctr">
          <a:solidFill>
            <a:schemeClr val="accent2">
              <a:hueOff val="-882696"/>
              <a:satOff val="4218"/>
              <a:lumOff val="588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1E207-2818-4498-B835-F571DB70179A}">
      <dsp:nvSpPr>
        <dsp:cNvPr id="0" name=""/>
        <dsp:cNvSpPr/>
      </dsp:nvSpPr>
      <dsp:spPr>
        <a:xfrm>
          <a:off x="0" y="2002386"/>
          <a:ext cx="5185541" cy="1428131"/>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2:1:1 ratios</a:t>
          </a:r>
        </a:p>
        <a:p>
          <a:pPr marL="0" lvl="0" indent="0" algn="ctr" defTabSz="711200">
            <a:lnSpc>
              <a:spcPct val="90000"/>
            </a:lnSpc>
            <a:spcBef>
              <a:spcPct val="0"/>
            </a:spcBef>
            <a:spcAft>
              <a:spcPct val="35000"/>
            </a:spcAft>
            <a:buNone/>
          </a:pPr>
          <a:r>
            <a:rPr lang="en-US" sz="1600" b="1" kern="1200" dirty="0">
              <a:solidFill>
                <a:schemeClr val="bg1"/>
              </a:solidFill>
            </a:rPr>
            <a:t>Vermiculite : Brown Rice Flour : Water</a:t>
          </a:r>
        </a:p>
      </dsp:txBody>
      <dsp:txXfrm>
        <a:off x="69716" y="2072102"/>
        <a:ext cx="5046109" cy="1288699"/>
      </dsp:txXfrm>
    </dsp:sp>
    <dsp:sp modelId="{ECD824DB-4993-4D0F-9C37-6172A653EAAC}">
      <dsp:nvSpPr>
        <dsp:cNvPr id="0" name=""/>
        <dsp:cNvSpPr/>
      </dsp:nvSpPr>
      <dsp:spPr>
        <a:xfrm>
          <a:off x="0" y="0"/>
          <a:ext cx="5185541" cy="1739635"/>
        </a:xfrm>
        <a:prstGeom prst="roundRect">
          <a:avLst/>
        </a:prstGeom>
        <a:gradFill rotWithShape="0">
          <a:gsLst>
            <a:gs pos="0">
              <a:schemeClr val="accent2">
                <a:hueOff val="-441348"/>
                <a:satOff val="2109"/>
                <a:lumOff val="2941"/>
                <a:alphaOff val="0"/>
                <a:satMod val="100000"/>
                <a:lumMod val="100000"/>
              </a:schemeClr>
            </a:gs>
            <a:gs pos="50000">
              <a:schemeClr val="accent2">
                <a:hueOff val="-441348"/>
                <a:satOff val="2109"/>
                <a:lumOff val="2941"/>
                <a:alphaOff val="0"/>
                <a:shade val="99000"/>
                <a:satMod val="105000"/>
                <a:lumMod val="100000"/>
              </a:schemeClr>
            </a:gs>
            <a:gs pos="100000">
              <a:schemeClr val="accent2">
                <a:hueOff val="-441348"/>
                <a:satOff val="2109"/>
                <a:lumOff val="2941"/>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rPr>
            <a:t>A mushroom substrate is a medium that allows mushroom mycelium – the vegetative part of  fungus consisting of a mass of branching threads called hyphae – to develop and establish itself. The substrate offers the nutrition, moisture, and energy that mushrooms require to grow and fruit</a:t>
          </a:r>
        </a:p>
      </dsp:txBody>
      <dsp:txXfrm>
        <a:off x="84922" y="84922"/>
        <a:ext cx="5015697" cy="1569791"/>
      </dsp:txXfrm>
    </dsp:sp>
    <dsp:sp modelId="{F72C09D5-039E-4BB4-A57C-A00EFC54309E}">
      <dsp:nvSpPr>
        <dsp:cNvPr id="0" name=""/>
        <dsp:cNvSpPr/>
      </dsp:nvSpPr>
      <dsp:spPr>
        <a:xfrm>
          <a:off x="0" y="3668953"/>
          <a:ext cx="5185541" cy="1428131"/>
        </a:xfrm>
        <a:prstGeom prst="roundRect">
          <a:avLst/>
        </a:prstGeom>
        <a:gradFill rotWithShape="0">
          <a:gsLst>
            <a:gs pos="0">
              <a:schemeClr val="accent2">
                <a:hueOff val="-882696"/>
                <a:satOff val="4218"/>
                <a:lumOff val="5883"/>
                <a:alphaOff val="0"/>
                <a:satMod val="100000"/>
                <a:lumMod val="100000"/>
              </a:schemeClr>
            </a:gs>
            <a:gs pos="50000">
              <a:schemeClr val="accent2">
                <a:hueOff val="-882696"/>
                <a:satOff val="4218"/>
                <a:lumOff val="5883"/>
                <a:alphaOff val="0"/>
                <a:shade val="99000"/>
                <a:satMod val="105000"/>
                <a:lumMod val="100000"/>
              </a:schemeClr>
            </a:gs>
            <a:gs pos="100000">
              <a:schemeClr val="accent2">
                <a:hueOff val="-882696"/>
                <a:satOff val="4218"/>
                <a:lumOff val="5883"/>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Mixture should be a crumbly consistency but not wet</a:t>
          </a:r>
        </a:p>
      </dsp:txBody>
      <dsp:txXfrm>
        <a:off x="69716" y="3738669"/>
        <a:ext cx="5046109" cy="1288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4AE8B-9F69-41B8-B6A8-C2552EDAC38E}">
      <dsp:nvSpPr>
        <dsp:cNvPr id="0" name=""/>
        <dsp:cNvSpPr/>
      </dsp:nvSpPr>
      <dsp:spPr>
        <a:xfrm>
          <a:off x="0" y="154468"/>
          <a:ext cx="4810125" cy="932343"/>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Wash and dry jars and their lids thoroughly with antibacterial soap</a:t>
          </a:r>
          <a:r>
            <a:rPr lang="en-US" sz="1500" kern="1200" dirty="0"/>
            <a:t>. </a:t>
          </a:r>
        </a:p>
      </dsp:txBody>
      <dsp:txXfrm>
        <a:off x="45513" y="199981"/>
        <a:ext cx="4719099" cy="841317"/>
      </dsp:txXfrm>
    </dsp:sp>
    <dsp:sp modelId="{2F5783BE-0E84-4C2D-BD71-0DAC9A1EC5BA}">
      <dsp:nvSpPr>
        <dsp:cNvPr id="0" name=""/>
        <dsp:cNvSpPr/>
      </dsp:nvSpPr>
      <dsp:spPr>
        <a:xfrm>
          <a:off x="0" y="1130011"/>
          <a:ext cx="4810125" cy="932343"/>
        </a:xfrm>
        <a:prstGeom prst="roundRect">
          <a:avLst/>
        </a:prstGeom>
        <a:gradFill rotWithShape="0">
          <a:gsLst>
            <a:gs pos="0">
              <a:schemeClr val="accent2">
                <a:hueOff val="-220674"/>
                <a:satOff val="1055"/>
                <a:lumOff val="1471"/>
                <a:alphaOff val="0"/>
                <a:satMod val="100000"/>
                <a:lumMod val="100000"/>
              </a:schemeClr>
            </a:gs>
            <a:gs pos="50000">
              <a:schemeClr val="accent2">
                <a:hueOff val="-220674"/>
                <a:satOff val="1055"/>
                <a:lumOff val="1471"/>
                <a:alphaOff val="0"/>
                <a:shade val="99000"/>
                <a:satMod val="105000"/>
                <a:lumMod val="100000"/>
              </a:schemeClr>
            </a:gs>
            <a:gs pos="100000">
              <a:schemeClr val="accent2">
                <a:hueOff val="-220674"/>
                <a:satOff val="1055"/>
                <a:lumOff val="147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Fill jars half way with substrate mixture. Do not pack tightly. Top with light layer of vermiculite</a:t>
          </a:r>
        </a:p>
      </dsp:txBody>
      <dsp:txXfrm>
        <a:off x="45513" y="1175524"/>
        <a:ext cx="4719099" cy="841317"/>
      </dsp:txXfrm>
    </dsp:sp>
    <dsp:sp modelId="{81EE12F5-F003-413B-BB1A-4DDBFB2ECEBC}">
      <dsp:nvSpPr>
        <dsp:cNvPr id="0" name=""/>
        <dsp:cNvSpPr/>
      </dsp:nvSpPr>
      <dsp:spPr>
        <a:xfrm>
          <a:off x="0" y="2105555"/>
          <a:ext cx="4810125" cy="932343"/>
        </a:xfrm>
        <a:prstGeom prst="roundRect">
          <a:avLst/>
        </a:prstGeom>
        <a:gradFill rotWithShape="0">
          <a:gsLst>
            <a:gs pos="0">
              <a:schemeClr val="accent2">
                <a:hueOff val="-441348"/>
                <a:satOff val="2109"/>
                <a:lumOff val="2941"/>
                <a:alphaOff val="0"/>
                <a:satMod val="100000"/>
                <a:lumMod val="100000"/>
              </a:schemeClr>
            </a:gs>
            <a:gs pos="50000">
              <a:schemeClr val="accent2">
                <a:hueOff val="-441348"/>
                <a:satOff val="2109"/>
                <a:lumOff val="2941"/>
                <a:alphaOff val="0"/>
                <a:shade val="99000"/>
                <a:satMod val="105000"/>
                <a:lumMod val="100000"/>
              </a:schemeClr>
            </a:gs>
            <a:gs pos="100000">
              <a:schemeClr val="accent2">
                <a:hueOff val="-441348"/>
                <a:satOff val="2109"/>
                <a:lumOff val="294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Wrap jar lids tightly with tin foil.</a:t>
          </a:r>
        </a:p>
      </dsp:txBody>
      <dsp:txXfrm>
        <a:off x="45513" y="2151068"/>
        <a:ext cx="4719099" cy="841317"/>
      </dsp:txXfrm>
    </dsp:sp>
    <dsp:sp modelId="{8CDCB0C6-E088-476C-8FF6-4EB657D7643B}">
      <dsp:nvSpPr>
        <dsp:cNvPr id="0" name=""/>
        <dsp:cNvSpPr/>
      </dsp:nvSpPr>
      <dsp:spPr>
        <a:xfrm>
          <a:off x="0" y="3092651"/>
          <a:ext cx="4810125" cy="932343"/>
        </a:xfrm>
        <a:prstGeom prst="roundRect">
          <a:avLst/>
        </a:prstGeom>
        <a:gradFill rotWithShape="0">
          <a:gsLst>
            <a:gs pos="0">
              <a:schemeClr val="accent2">
                <a:hueOff val="-662022"/>
                <a:satOff val="3164"/>
                <a:lumOff val="4412"/>
                <a:alphaOff val="0"/>
                <a:satMod val="100000"/>
                <a:lumMod val="100000"/>
              </a:schemeClr>
            </a:gs>
            <a:gs pos="50000">
              <a:schemeClr val="accent2">
                <a:hueOff val="-662022"/>
                <a:satOff val="3164"/>
                <a:lumOff val="4412"/>
                <a:alphaOff val="0"/>
                <a:shade val="99000"/>
                <a:satMod val="105000"/>
                <a:lumMod val="100000"/>
              </a:schemeClr>
            </a:gs>
            <a:gs pos="100000">
              <a:schemeClr val="accent2">
                <a:hueOff val="-662022"/>
                <a:satOff val="3164"/>
                <a:lumOff val="4412"/>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Fill instant pot with 1 cup of water and place stand at bottom. </a:t>
          </a:r>
        </a:p>
        <a:p>
          <a:pPr marL="0" lvl="0" indent="0" algn="ctr" defTabSz="666750">
            <a:lnSpc>
              <a:spcPct val="90000"/>
            </a:lnSpc>
            <a:spcBef>
              <a:spcPct val="0"/>
            </a:spcBef>
            <a:spcAft>
              <a:spcPct val="35000"/>
            </a:spcAft>
            <a:buNone/>
          </a:pPr>
          <a:r>
            <a:rPr lang="en-US" sz="1500" b="1" kern="1200" dirty="0"/>
            <a:t>Pressure cook for 4 hours</a:t>
          </a:r>
        </a:p>
      </dsp:txBody>
      <dsp:txXfrm>
        <a:off x="45513" y="3138164"/>
        <a:ext cx="4719099" cy="841317"/>
      </dsp:txXfrm>
    </dsp:sp>
    <dsp:sp modelId="{95DE0A5B-0F39-43DF-AD59-04DD4C20BBD9}">
      <dsp:nvSpPr>
        <dsp:cNvPr id="0" name=""/>
        <dsp:cNvSpPr/>
      </dsp:nvSpPr>
      <dsp:spPr>
        <a:xfrm>
          <a:off x="0" y="4056643"/>
          <a:ext cx="4810125" cy="932343"/>
        </a:xfrm>
        <a:prstGeom prst="roundRect">
          <a:avLst/>
        </a:prstGeom>
        <a:gradFill rotWithShape="0">
          <a:gsLst>
            <a:gs pos="0">
              <a:schemeClr val="accent2">
                <a:hueOff val="-882696"/>
                <a:satOff val="4218"/>
                <a:lumOff val="5883"/>
                <a:alphaOff val="0"/>
                <a:satMod val="100000"/>
                <a:lumMod val="100000"/>
              </a:schemeClr>
            </a:gs>
            <a:gs pos="50000">
              <a:schemeClr val="accent2">
                <a:hueOff val="-882696"/>
                <a:satOff val="4218"/>
                <a:lumOff val="5883"/>
                <a:alphaOff val="0"/>
                <a:shade val="99000"/>
                <a:satMod val="105000"/>
                <a:lumMod val="100000"/>
              </a:schemeClr>
            </a:gs>
            <a:gs pos="100000">
              <a:schemeClr val="accent2">
                <a:hueOff val="-882696"/>
                <a:satOff val="4218"/>
                <a:lumOff val="588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a:t>Repeat for remaining jars</a:t>
          </a:r>
          <a:endParaRPr lang="en-US" sz="1500" kern="1200" dirty="0"/>
        </a:p>
      </dsp:txBody>
      <dsp:txXfrm>
        <a:off x="45513" y="4102156"/>
        <a:ext cx="4719099" cy="8413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4AE8B-9F69-41B8-B6A8-C2552EDAC38E}">
      <dsp:nvSpPr>
        <dsp:cNvPr id="0" name=""/>
        <dsp:cNvSpPr/>
      </dsp:nvSpPr>
      <dsp:spPr>
        <a:xfrm>
          <a:off x="0" y="177575"/>
          <a:ext cx="4810125" cy="930012"/>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Mushroom inoculation involves bringing the spawn into contact with the substrate to initiate its growth and development.</a:t>
          </a:r>
          <a:endParaRPr lang="en-US" sz="1200" b="1" kern="1200" dirty="0"/>
        </a:p>
      </dsp:txBody>
      <dsp:txXfrm>
        <a:off x="45399" y="222974"/>
        <a:ext cx="4719327" cy="839214"/>
      </dsp:txXfrm>
    </dsp:sp>
    <dsp:sp modelId="{2F5783BE-0E84-4C2D-BD71-0DAC9A1EC5BA}">
      <dsp:nvSpPr>
        <dsp:cNvPr id="0" name=""/>
        <dsp:cNvSpPr/>
      </dsp:nvSpPr>
      <dsp:spPr>
        <a:xfrm>
          <a:off x="0" y="1142148"/>
          <a:ext cx="4810125" cy="930012"/>
        </a:xfrm>
        <a:prstGeom prst="roundRect">
          <a:avLst/>
        </a:prstGeom>
        <a:gradFill rotWithShape="0">
          <a:gsLst>
            <a:gs pos="0">
              <a:schemeClr val="accent2">
                <a:hueOff val="-220674"/>
                <a:satOff val="1055"/>
                <a:lumOff val="1471"/>
                <a:alphaOff val="0"/>
                <a:satMod val="100000"/>
                <a:lumMod val="100000"/>
              </a:schemeClr>
            </a:gs>
            <a:gs pos="50000">
              <a:schemeClr val="accent2">
                <a:hueOff val="-220674"/>
                <a:satOff val="1055"/>
                <a:lumOff val="1471"/>
                <a:alphaOff val="0"/>
                <a:shade val="99000"/>
                <a:satMod val="105000"/>
                <a:lumMod val="100000"/>
              </a:schemeClr>
            </a:gs>
            <a:gs pos="100000">
              <a:schemeClr val="accent2">
                <a:hueOff val="-220674"/>
                <a:satOff val="1055"/>
                <a:lumOff val="147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This</a:t>
          </a:r>
          <a:r>
            <a:rPr lang="en-US" sz="1200" b="1" kern="1200" baseline="0" dirty="0"/>
            <a:t> method requires liquid spores. Recommended vendors are northspore.com and sporeworks.com</a:t>
          </a:r>
          <a:endParaRPr lang="en-US" sz="1200" b="1" kern="1200" dirty="0"/>
        </a:p>
      </dsp:txBody>
      <dsp:txXfrm>
        <a:off x="45399" y="1187547"/>
        <a:ext cx="4719327" cy="839214"/>
      </dsp:txXfrm>
    </dsp:sp>
    <dsp:sp modelId="{81EE12F5-F003-413B-BB1A-4DDBFB2ECEBC}">
      <dsp:nvSpPr>
        <dsp:cNvPr id="0" name=""/>
        <dsp:cNvSpPr/>
      </dsp:nvSpPr>
      <dsp:spPr>
        <a:xfrm>
          <a:off x="0" y="2106721"/>
          <a:ext cx="4810125" cy="930012"/>
        </a:xfrm>
        <a:prstGeom prst="roundRect">
          <a:avLst/>
        </a:prstGeom>
        <a:gradFill rotWithShape="0">
          <a:gsLst>
            <a:gs pos="0">
              <a:schemeClr val="accent2">
                <a:hueOff val="-441348"/>
                <a:satOff val="2109"/>
                <a:lumOff val="2941"/>
                <a:alphaOff val="0"/>
                <a:satMod val="100000"/>
                <a:lumMod val="100000"/>
              </a:schemeClr>
            </a:gs>
            <a:gs pos="50000">
              <a:schemeClr val="accent2">
                <a:hueOff val="-441348"/>
                <a:satOff val="2109"/>
                <a:lumOff val="2941"/>
                <a:alphaOff val="0"/>
                <a:shade val="99000"/>
                <a:satMod val="105000"/>
                <a:lumMod val="100000"/>
              </a:schemeClr>
            </a:gs>
            <a:gs pos="100000">
              <a:schemeClr val="accent2">
                <a:hueOff val="-441348"/>
                <a:satOff val="2109"/>
                <a:lumOff val="294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Shake</a:t>
          </a:r>
          <a:r>
            <a:rPr lang="en-US" sz="1200" b="1" kern="1200" baseline="0" dirty="0"/>
            <a:t> syringe vigorously for 3-5 minutes to break up spores. Screw on new tip. </a:t>
          </a:r>
          <a:r>
            <a:rPr lang="en-US" sz="1200" b="1" kern="1200" dirty="0"/>
            <a:t>Insert syringe into pin hole past vermiculite layer into BRF mixture. Squeeze small amount into jar. Aim for 1-2 ML each jar.</a:t>
          </a:r>
        </a:p>
      </dsp:txBody>
      <dsp:txXfrm>
        <a:off x="45399" y="2152120"/>
        <a:ext cx="4719327" cy="839214"/>
      </dsp:txXfrm>
    </dsp:sp>
    <dsp:sp modelId="{3C01CB05-F3E6-4270-9ECC-E705D4D980A7}">
      <dsp:nvSpPr>
        <dsp:cNvPr id="0" name=""/>
        <dsp:cNvSpPr/>
      </dsp:nvSpPr>
      <dsp:spPr>
        <a:xfrm>
          <a:off x="0" y="3071293"/>
          <a:ext cx="4810125" cy="930012"/>
        </a:xfrm>
        <a:prstGeom prst="roundRect">
          <a:avLst/>
        </a:prstGeom>
        <a:gradFill rotWithShape="0">
          <a:gsLst>
            <a:gs pos="0">
              <a:schemeClr val="accent2">
                <a:hueOff val="-662022"/>
                <a:satOff val="3164"/>
                <a:lumOff val="4412"/>
                <a:alphaOff val="0"/>
                <a:satMod val="100000"/>
                <a:lumMod val="100000"/>
              </a:schemeClr>
            </a:gs>
            <a:gs pos="50000">
              <a:schemeClr val="accent2">
                <a:hueOff val="-662022"/>
                <a:satOff val="3164"/>
                <a:lumOff val="4412"/>
                <a:alphaOff val="0"/>
                <a:shade val="99000"/>
                <a:satMod val="105000"/>
                <a:lumMod val="100000"/>
              </a:schemeClr>
            </a:gs>
            <a:gs pos="100000">
              <a:schemeClr val="accent2">
                <a:hueOff val="-662022"/>
                <a:satOff val="3164"/>
                <a:lumOff val="4412"/>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Pull</a:t>
          </a:r>
          <a:r>
            <a:rPr lang="en-US" sz="1200" b="1" kern="1200" baseline="0" dirty="0"/>
            <a:t> syringe plunge back slightly. Hold needle over flame for 10-20 seconds until glowing. Wipe needle down with isopropyl alcohol soaked paper towel. Repeat for remaining jars.  </a:t>
          </a:r>
        </a:p>
        <a:p>
          <a:pPr marL="0" lvl="0" indent="0" algn="l" defTabSz="533400">
            <a:lnSpc>
              <a:spcPct val="90000"/>
            </a:lnSpc>
            <a:spcBef>
              <a:spcPct val="0"/>
            </a:spcBef>
            <a:spcAft>
              <a:spcPct val="35000"/>
            </a:spcAft>
            <a:buNone/>
          </a:pPr>
          <a:r>
            <a:rPr lang="en-US" sz="1200" b="1" kern="1200" baseline="0" dirty="0"/>
            <a:t>WARNING: NEEDLE WILL BE VERY HOT. USE CAUTION</a:t>
          </a:r>
          <a:endParaRPr lang="en-US" sz="1200" b="1" kern="1200" dirty="0"/>
        </a:p>
      </dsp:txBody>
      <dsp:txXfrm>
        <a:off x="45399" y="3116692"/>
        <a:ext cx="4719327" cy="839214"/>
      </dsp:txXfrm>
    </dsp:sp>
    <dsp:sp modelId="{95DE0A5B-0F39-43DF-AD59-04DD4C20BBD9}">
      <dsp:nvSpPr>
        <dsp:cNvPr id="0" name=""/>
        <dsp:cNvSpPr/>
      </dsp:nvSpPr>
      <dsp:spPr>
        <a:xfrm>
          <a:off x="0" y="4035866"/>
          <a:ext cx="4810125" cy="930012"/>
        </a:xfrm>
        <a:prstGeom prst="roundRect">
          <a:avLst/>
        </a:prstGeom>
        <a:gradFill rotWithShape="0">
          <a:gsLst>
            <a:gs pos="0">
              <a:schemeClr val="accent2">
                <a:hueOff val="-882696"/>
                <a:satOff val="4218"/>
                <a:lumOff val="5883"/>
                <a:alphaOff val="0"/>
                <a:satMod val="100000"/>
                <a:lumMod val="100000"/>
              </a:schemeClr>
            </a:gs>
            <a:gs pos="50000">
              <a:schemeClr val="accent2">
                <a:hueOff val="-882696"/>
                <a:satOff val="4218"/>
                <a:lumOff val="5883"/>
                <a:alphaOff val="0"/>
                <a:shade val="99000"/>
                <a:satMod val="105000"/>
                <a:lumMod val="100000"/>
              </a:schemeClr>
            </a:gs>
            <a:gs pos="100000">
              <a:schemeClr val="accent2">
                <a:hueOff val="-882696"/>
                <a:satOff val="4218"/>
                <a:lumOff val="588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baseline="0" dirty="0"/>
            <a:t>Repeat for remaining jars. Once finished place jars in dark cool place for 3-4 weeks until cake is completed covered in mycelium. </a:t>
          </a:r>
          <a:endParaRPr lang="en-US" sz="1200" kern="1200" dirty="0"/>
        </a:p>
      </dsp:txBody>
      <dsp:txXfrm>
        <a:off x="45399" y="4081265"/>
        <a:ext cx="4719327" cy="839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4AE8B-9F69-41B8-B6A8-C2552EDAC38E}">
      <dsp:nvSpPr>
        <dsp:cNvPr id="0" name=""/>
        <dsp:cNvSpPr/>
      </dsp:nvSpPr>
      <dsp:spPr>
        <a:xfrm>
          <a:off x="0" y="149725"/>
          <a:ext cx="4810125" cy="927810"/>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Simulate sun cycle by keeping light source 12 hours on, 12 hours off. Use a timer switch or set alarms on your phone. Using a non halogen bulb that doesn’t emit much heat will help keep chamber from drying out.</a:t>
          </a:r>
        </a:p>
      </dsp:txBody>
      <dsp:txXfrm>
        <a:off x="45292" y="195017"/>
        <a:ext cx="4719541" cy="837226"/>
      </dsp:txXfrm>
    </dsp:sp>
    <dsp:sp modelId="{2F5783BE-0E84-4C2D-BD71-0DAC9A1EC5BA}">
      <dsp:nvSpPr>
        <dsp:cNvPr id="0" name=""/>
        <dsp:cNvSpPr/>
      </dsp:nvSpPr>
      <dsp:spPr>
        <a:xfrm>
          <a:off x="0" y="1142572"/>
          <a:ext cx="4810125" cy="927810"/>
        </a:xfrm>
        <a:prstGeom prst="roundRect">
          <a:avLst/>
        </a:prstGeom>
        <a:gradFill rotWithShape="0">
          <a:gsLst>
            <a:gs pos="0">
              <a:schemeClr val="accent2">
                <a:hueOff val="-220674"/>
                <a:satOff val="1055"/>
                <a:lumOff val="1471"/>
                <a:alphaOff val="0"/>
                <a:satMod val="100000"/>
                <a:lumMod val="100000"/>
              </a:schemeClr>
            </a:gs>
            <a:gs pos="50000">
              <a:schemeClr val="accent2">
                <a:hueOff val="-220674"/>
                <a:satOff val="1055"/>
                <a:lumOff val="1471"/>
                <a:alphaOff val="0"/>
                <a:shade val="99000"/>
                <a:satMod val="105000"/>
                <a:lumMod val="100000"/>
              </a:schemeClr>
            </a:gs>
            <a:gs pos="100000">
              <a:schemeClr val="accent2">
                <a:hueOff val="-220674"/>
                <a:satOff val="1055"/>
                <a:lumOff val="147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Mushrooms like humidity and moisture, spray sides of terrarium when they get dry. If cakes look dry, bruised, or fruiting is slow, you can place a small amount of vermiculite on the top of the cake and soak with water. </a:t>
          </a:r>
        </a:p>
      </dsp:txBody>
      <dsp:txXfrm>
        <a:off x="45292" y="1187864"/>
        <a:ext cx="4719541" cy="837226"/>
      </dsp:txXfrm>
    </dsp:sp>
    <dsp:sp modelId="{81EE12F5-F003-413B-BB1A-4DDBFB2ECEBC}">
      <dsp:nvSpPr>
        <dsp:cNvPr id="0" name=""/>
        <dsp:cNvSpPr/>
      </dsp:nvSpPr>
      <dsp:spPr>
        <a:xfrm>
          <a:off x="0" y="2107822"/>
          <a:ext cx="4810125" cy="927810"/>
        </a:xfrm>
        <a:prstGeom prst="roundRect">
          <a:avLst/>
        </a:prstGeom>
        <a:gradFill rotWithShape="0">
          <a:gsLst>
            <a:gs pos="0">
              <a:schemeClr val="accent2">
                <a:hueOff val="-441348"/>
                <a:satOff val="2109"/>
                <a:lumOff val="2941"/>
                <a:alphaOff val="0"/>
                <a:satMod val="100000"/>
                <a:lumMod val="100000"/>
              </a:schemeClr>
            </a:gs>
            <a:gs pos="50000">
              <a:schemeClr val="accent2">
                <a:hueOff val="-441348"/>
                <a:satOff val="2109"/>
                <a:lumOff val="2941"/>
                <a:alphaOff val="0"/>
                <a:shade val="99000"/>
                <a:satMod val="105000"/>
                <a:lumMod val="100000"/>
              </a:schemeClr>
            </a:gs>
            <a:gs pos="100000">
              <a:schemeClr val="accent2">
                <a:hueOff val="-441348"/>
                <a:satOff val="2109"/>
                <a:lumOff val="294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Fan the mushrooms every 4-6 hours, the more the better. </a:t>
          </a:r>
        </a:p>
      </dsp:txBody>
      <dsp:txXfrm>
        <a:off x="45292" y="2153114"/>
        <a:ext cx="4719541" cy="837226"/>
      </dsp:txXfrm>
    </dsp:sp>
    <dsp:sp modelId="{8CDCB0C6-E088-476C-8FF6-4EB657D7643B}">
      <dsp:nvSpPr>
        <dsp:cNvPr id="0" name=""/>
        <dsp:cNvSpPr/>
      </dsp:nvSpPr>
      <dsp:spPr>
        <a:xfrm>
          <a:off x="0" y="3073072"/>
          <a:ext cx="4810125" cy="927810"/>
        </a:xfrm>
        <a:prstGeom prst="roundRect">
          <a:avLst/>
        </a:prstGeom>
        <a:gradFill rotWithShape="0">
          <a:gsLst>
            <a:gs pos="0">
              <a:schemeClr val="accent2">
                <a:hueOff val="-662022"/>
                <a:satOff val="3164"/>
                <a:lumOff val="4412"/>
                <a:alphaOff val="0"/>
                <a:satMod val="100000"/>
                <a:lumMod val="100000"/>
              </a:schemeClr>
            </a:gs>
            <a:gs pos="50000">
              <a:schemeClr val="accent2">
                <a:hueOff val="-662022"/>
                <a:satOff val="3164"/>
                <a:lumOff val="4412"/>
                <a:alphaOff val="0"/>
                <a:shade val="99000"/>
                <a:satMod val="105000"/>
                <a:lumMod val="100000"/>
              </a:schemeClr>
            </a:gs>
            <a:gs pos="100000">
              <a:schemeClr val="accent2">
                <a:hueOff val="-662022"/>
                <a:satOff val="3164"/>
                <a:lumOff val="4412"/>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Use a heating grow pad to keep humid. If your terrarium is drying out quickly, pull light source back or remove heating pad.</a:t>
          </a:r>
        </a:p>
      </dsp:txBody>
      <dsp:txXfrm>
        <a:off x="45292" y="3118364"/>
        <a:ext cx="4719541" cy="837226"/>
      </dsp:txXfrm>
    </dsp:sp>
    <dsp:sp modelId="{3C01CB05-F3E6-4270-9ECC-E705D4D980A7}">
      <dsp:nvSpPr>
        <dsp:cNvPr id="0" name=""/>
        <dsp:cNvSpPr/>
      </dsp:nvSpPr>
      <dsp:spPr>
        <a:xfrm>
          <a:off x="0" y="4038322"/>
          <a:ext cx="4810125" cy="927810"/>
        </a:xfrm>
        <a:prstGeom prst="roundRect">
          <a:avLst/>
        </a:prstGeom>
        <a:gradFill rotWithShape="0">
          <a:gsLst>
            <a:gs pos="0">
              <a:schemeClr val="accent2">
                <a:hueOff val="-882696"/>
                <a:satOff val="4218"/>
                <a:lumOff val="5883"/>
                <a:alphaOff val="0"/>
                <a:satMod val="100000"/>
                <a:lumMod val="100000"/>
              </a:schemeClr>
            </a:gs>
            <a:gs pos="50000">
              <a:schemeClr val="accent2">
                <a:hueOff val="-882696"/>
                <a:satOff val="4218"/>
                <a:lumOff val="5883"/>
                <a:alphaOff val="0"/>
                <a:shade val="99000"/>
                <a:satMod val="105000"/>
                <a:lumMod val="100000"/>
              </a:schemeClr>
            </a:gs>
            <a:gs pos="100000">
              <a:schemeClr val="accent2">
                <a:hueOff val="-882696"/>
                <a:satOff val="4218"/>
                <a:lumOff val="588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Watch</a:t>
          </a:r>
          <a:r>
            <a:rPr lang="en-US" sz="1300" b="1" kern="1200" baseline="0" dirty="0"/>
            <a:t> for mold. Remove cake immediately if any signs appear to help keep from contaminating rest of cakes.</a:t>
          </a:r>
          <a:endParaRPr lang="en-US" sz="1300" b="1" kern="1200" dirty="0"/>
        </a:p>
      </dsp:txBody>
      <dsp:txXfrm>
        <a:off x="45292" y="4083614"/>
        <a:ext cx="4719541" cy="8372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CB0C6-E088-476C-8FF6-4EB657D7643B}">
      <dsp:nvSpPr>
        <dsp:cNvPr id="0" name=""/>
        <dsp:cNvSpPr/>
      </dsp:nvSpPr>
      <dsp:spPr>
        <a:xfrm>
          <a:off x="0" y="1803724"/>
          <a:ext cx="4810125" cy="1645020"/>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Some varieties of mushrooms are at the most potent when picked just before “veil” is broken, fully open to reveal gills under cap, and or when they feel sponge-like. </a:t>
          </a:r>
        </a:p>
      </dsp:txBody>
      <dsp:txXfrm>
        <a:off x="80303" y="1884027"/>
        <a:ext cx="4649519" cy="1484414"/>
      </dsp:txXfrm>
    </dsp:sp>
    <dsp:sp modelId="{3C01CB05-F3E6-4270-9ECC-E705D4D980A7}">
      <dsp:nvSpPr>
        <dsp:cNvPr id="0" name=""/>
        <dsp:cNvSpPr/>
      </dsp:nvSpPr>
      <dsp:spPr>
        <a:xfrm>
          <a:off x="0" y="3498435"/>
          <a:ext cx="4810125" cy="1645020"/>
        </a:xfrm>
        <a:prstGeom prst="roundRect">
          <a:avLst/>
        </a:prstGeom>
        <a:gradFill rotWithShape="0">
          <a:gsLst>
            <a:gs pos="0">
              <a:schemeClr val="accent2">
                <a:hueOff val="-441348"/>
                <a:satOff val="2109"/>
                <a:lumOff val="2941"/>
                <a:alphaOff val="0"/>
                <a:satMod val="100000"/>
                <a:lumMod val="100000"/>
              </a:schemeClr>
            </a:gs>
            <a:gs pos="50000">
              <a:schemeClr val="accent2">
                <a:hueOff val="-441348"/>
                <a:satOff val="2109"/>
                <a:lumOff val="2941"/>
                <a:alphaOff val="0"/>
                <a:shade val="99000"/>
                <a:satMod val="105000"/>
                <a:lumMod val="100000"/>
              </a:schemeClr>
            </a:gs>
            <a:gs pos="100000">
              <a:schemeClr val="accent2">
                <a:hueOff val="-441348"/>
                <a:satOff val="2109"/>
                <a:lumOff val="294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Pull entire cluster off. Soak cakes for 24 hours and repeat incubation steps until cake no longer fruits. </a:t>
          </a:r>
        </a:p>
      </dsp:txBody>
      <dsp:txXfrm>
        <a:off x="80303" y="3578738"/>
        <a:ext cx="4649519" cy="1484414"/>
      </dsp:txXfrm>
    </dsp:sp>
    <dsp:sp modelId="{95DE0A5B-0F39-43DF-AD59-04DD4C20BBD9}">
      <dsp:nvSpPr>
        <dsp:cNvPr id="0" name=""/>
        <dsp:cNvSpPr/>
      </dsp:nvSpPr>
      <dsp:spPr>
        <a:xfrm>
          <a:off x="0" y="113452"/>
          <a:ext cx="4810125" cy="1645020"/>
        </a:xfrm>
        <a:prstGeom prst="roundRect">
          <a:avLst/>
        </a:prstGeom>
        <a:gradFill rotWithShape="0">
          <a:gsLst>
            <a:gs pos="0">
              <a:schemeClr val="accent2">
                <a:hueOff val="-882696"/>
                <a:satOff val="4218"/>
                <a:lumOff val="5883"/>
                <a:alphaOff val="0"/>
                <a:satMod val="100000"/>
                <a:lumMod val="100000"/>
              </a:schemeClr>
            </a:gs>
            <a:gs pos="50000">
              <a:schemeClr val="accent2">
                <a:hueOff val="-882696"/>
                <a:satOff val="4218"/>
                <a:lumOff val="5883"/>
                <a:alphaOff val="0"/>
                <a:shade val="99000"/>
                <a:satMod val="105000"/>
                <a:lumMod val="100000"/>
              </a:schemeClr>
            </a:gs>
            <a:gs pos="100000">
              <a:schemeClr val="accent2">
                <a:hueOff val="-882696"/>
                <a:satOff val="4218"/>
                <a:lumOff val="588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The fruiting body is the part that grows out of the tree or ground and can be harvested. This process can take 1-3 weeks depending on strain.</a:t>
          </a:r>
        </a:p>
      </dsp:txBody>
      <dsp:txXfrm>
        <a:off x="80303" y="193755"/>
        <a:ext cx="4649519" cy="1484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783BE-0E84-4C2D-BD71-0DAC9A1EC5BA}">
      <dsp:nvSpPr>
        <dsp:cNvPr id="0" name=""/>
        <dsp:cNvSpPr/>
      </dsp:nvSpPr>
      <dsp:spPr>
        <a:xfrm>
          <a:off x="0" y="279216"/>
          <a:ext cx="4810125" cy="1488020"/>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Dry</a:t>
          </a:r>
          <a:r>
            <a:rPr lang="en-US" sz="2100" b="1" kern="1200" baseline="0" dirty="0"/>
            <a:t> out in small box with silica gel packets, small fan, or dehumidifier. </a:t>
          </a:r>
          <a:endParaRPr lang="en-US" sz="2100" b="1" kern="1200" dirty="0"/>
        </a:p>
      </dsp:txBody>
      <dsp:txXfrm>
        <a:off x="72639" y="351855"/>
        <a:ext cx="4664847" cy="1342742"/>
      </dsp:txXfrm>
    </dsp:sp>
    <dsp:sp modelId="{81EE12F5-F003-413B-BB1A-4DDBFB2ECEBC}">
      <dsp:nvSpPr>
        <dsp:cNvPr id="0" name=""/>
        <dsp:cNvSpPr/>
      </dsp:nvSpPr>
      <dsp:spPr>
        <a:xfrm>
          <a:off x="0" y="3394753"/>
          <a:ext cx="4810125" cy="1488020"/>
        </a:xfrm>
        <a:prstGeom prst="roundRect">
          <a:avLst/>
        </a:prstGeom>
        <a:gradFill rotWithShape="0">
          <a:gsLst>
            <a:gs pos="0">
              <a:schemeClr val="accent2">
                <a:hueOff val="-441348"/>
                <a:satOff val="2109"/>
                <a:lumOff val="2941"/>
                <a:alphaOff val="0"/>
                <a:satMod val="100000"/>
                <a:lumMod val="100000"/>
              </a:schemeClr>
            </a:gs>
            <a:gs pos="50000">
              <a:schemeClr val="accent2">
                <a:hueOff val="-441348"/>
                <a:satOff val="2109"/>
                <a:lumOff val="2941"/>
                <a:alphaOff val="0"/>
                <a:shade val="99000"/>
                <a:satMod val="105000"/>
                <a:lumMod val="100000"/>
              </a:schemeClr>
            </a:gs>
            <a:gs pos="100000">
              <a:schemeClr val="accent2">
                <a:hueOff val="-441348"/>
                <a:satOff val="2109"/>
                <a:lumOff val="2941"/>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Keep</a:t>
          </a:r>
          <a:r>
            <a:rPr lang="en-US" sz="2100" b="1" kern="1200" baseline="0" dirty="0"/>
            <a:t> dried mushrooms in airtight container away from direct sunlight. Some strains can be kept in the freezer if sealed properly.</a:t>
          </a:r>
          <a:endParaRPr lang="en-US" sz="2100" b="1" kern="1200" dirty="0"/>
        </a:p>
      </dsp:txBody>
      <dsp:txXfrm>
        <a:off x="72639" y="3467392"/>
        <a:ext cx="4664847" cy="1342742"/>
      </dsp:txXfrm>
    </dsp:sp>
    <dsp:sp modelId="{3C01CB05-F3E6-4270-9ECC-E705D4D980A7}">
      <dsp:nvSpPr>
        <dsp:cNvPr id="0" name=""/>
        <dsp:cNvSpPr/>
      </dsp:nvSpPr>
      <dsp:spPr>
        <a:xfrm>
          <a:off x="0" y="1817390"/>
          <a:ext cx="4810125" cy="1488020"/>
        </a:xfrm>
        <a:prstGeom prst="roundRect">
          <a:avLst/>
        </a:prstGeom>
        <a:gradFill rotWithShape="0">
          <a:gsLst>
            <a:gs pos="0">
              <a:schemeClr val="accent2">
                <a:hueOff val="-882696"/>
                <a:satOff val="4218"/>
                <a:lumOff val="5883"/>
                <a:alphaOff val="0"/>
                <a:satMod val="100000"/>
                <a:lumMod val="100000"/>
              </a:schemeClr>
            </a:gs>
            <a:gs pos="50000">
              <a:schemeClr val="accent2">
                <a:hueOff val="-882696"/>
                <a:satOff val="4218"/>
                <a:lumOff val="5883"/>
                <a:alphaOff val="0"/>
                <a:shade val="99000"/>
                <a:satMod val="105000"/>
                <a:lumMod val="100000"/>
              </a:schemeClr>
            </a:gs>
            <a:gs pos="100000">
              <a:schemeClr val="accent2">
                <a:hueOff val="-882696"/>
                <a:satOff val="4218"/>
                <a:lumOff val="588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baseline="0" dirty="0"/>
            <a:t>Mushrooms should be “cracker dry” and break easily when snapped apart at stem or cap. </a:t>
          </a:r>
        </a:p>
      </dsp:txBody>
      <dsp:txXfrm>
        <a:off x="72639" y="1890029"/>
        <a:ext cx="4664847" cy="134274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963B1-226B-4B24-8975-7DD28730789D}" type="datetimeFigureOut">
              <a:rPr lang="en-US" smtClean="0"/>
              <a:t>8/9/2023</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0BE83-1F76-412F-817F-6B87541A62B7}" type="datetimeFigureOut">
              <a:rPr lang="en-US" smtClean="0"/>
              <a:t>8/9/2023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14</a:t>
            </a:fld>
            <a:endParaRPr lang="en-US" dirty="0"/>
          </a:p>
        </p:txBody>
      </p:sp>
    </p:spTree>
    <p:extLst>
      <p:ext uri="{BB962C8B-B14F-4D97-AF65-F5344CB8AC3E}">
        <p14:creationId xmlns:p14="http://schemas.microsoft.com/office/powerpoint/2010/main" val="257434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16</a:t>
            </a:fld>
            <a:endParaRPr lang="en-US" dirty="0"/>
          </a:p>
        </p:txBody>
      </p:sp>
    </p:spTree>
    <p:extLst>
      <p:ext uri="{BB962C8B-B14F-4D97-AF65-F5344CB8AC3E}">
        <p14:creationId xmlns:p14="http://schemas.microsoft.com/office/powerpoint/2010/main" val="235829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a:t>
            </a:fld>
            <a:endParaRPr lang="en-US" dirty="0"/>
          </a:p>
        </p:txBody>
      </p:sp>
    </p:spTree>
    <p:extLst>
      <p:ext uri="{BB962C8B-B14F-4D97-AF65-F5344CB8AC3E}">
        <p14:creationId xmlns:p14="http://schemas.microsoft.com/office/powerpoint/2010/main" val="290473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6</a:t>
            </a:fld>
            <a:endParaRPr lang="en-US" dirty="0"/>
          </a:p>
        </p:txBody>
      </p:sp>
    </p:spTree>
    <p:extLst>
      <p:ext uri="{BB962C8B-B14F-4D97-AF65-F5344CB8AC3E}">
        <p14:creationId xmlns:p14="http://schemas.microsoft.com/office/powerpoint/2010/main" val="224889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7</a:t>
            </a:fld>
            <a:endParaRPr lang="en-US" dirty="0"/>
          </a:p>
        </p:txBody>
      </p:sp>
    </p:spTree>
    <p:extLst>
      <p:ext uri="{BB962C8B-B14F-4D97-AF65-F5344CB8AC3E}">
        <p14:creationId xmlns:p14="http://schemas.microsoft.com/office/powerpoint/2010/main" val="257025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8</a:t>
            </a:fld>
            <a:endParaRPr lang="en-US" dirty="0"/>
          </a:p>
        </p:txBody>
      </p:sp>
    </p:spTree>
    <p:extLst>
      <p:ext uri="{BB962C8B-B14F-4D97-AF65-F5344CB8AC3E}">
        <p14:creationId xmlns:p14="http://schemas.microsoft.com/office/powerpoint/2010/main" val="140497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9</a:t>
            </a:fld>
            <a:endParaRPr lang="en-US" dirty="0"/>
          </a:p>
        </p:txBody>
      </p:sp>
    </p:spTree>
    <p:extLst>
      <p:ext uri="{BB962C8B-B14F-4D97-AF65-F5344CB8AC3E}">
        <p14:creationId xmlns:p14="http://schemas.microsoft.com/office/powerpoint/2010/main" val="222656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10</a:t>
            </a:fld>
            <a:endParaRPr lang="en-US" dirty="0"/>
          </a:p>
        </p:txBody>
      </p:sp>
    </p:spTree>
    <p:extLst>
      <p:ext uri="{BB962C8B-B14F-4D97-AF65-F5344CB8AC3E}">
        <p14:creationId xmlns:p14="http://schemas.microsoft.com/office/powerpoint/2010/main" val="56250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11</a:t>
            </a:fld>
            <a:endParaRPr lang="en-US" dirty="0"/>
          </a:p>
        </p:txBody>
      </p:sp>
    </p:spTree>
    <p:extLst>
      <p:ext uri="{BB962C8B-B14F-4D97-AF65-F5344CB8AC3E}">
        <p14:creationId xmlns:p14="http://schemas.microsoft.com/office/powerpoint/2010/main" val="222406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13</a:t>
            </a:fld>
            <a:endParaRPr lang="en-US" dirty="0"/>
          </a:p>
        </p:txBody>
      </p:sp>
    </p:spTree>
    <p:extLst>
      <p:ext uri="{BB962C8B-B14F-4D97-AF65-F5344CB8AC3E}">
        <p14:creationId xmlns:p14="http://schemas.microsoft.com/office/powerpoint/2010/main" val="312652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8/9/2023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8/9/2023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8/9/2023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8/9/2023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8/9/2023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8/9/2023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8/9/2023</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8/9/2023</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8/9/2023</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8/9/2023</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8/9/2023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8/9/2023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txBody>
          <a:bodyPr/>
          <a:lstStyle/>
          <a:p>
            <a:endParaRPr lang="en-US"/>
          </a:p>
        </p:txBody>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txBody>
          <a:bodyPr/>
          <a:lstStyle/>
          <a:p>
            <a:endParaRPr lang="en-US"/>
          </a:p>
        </p:txBody>
      </p:sp>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560024" y="1442916"/>
            <a:ext cx="3238829" cy="3252231"/>
          </a:xfrm>
        </p:spPr>
        <p:txBody>
          <a:bodyPr>
            <a:normAutofit fontScale="90000"/>
          </a:bodyPr>
          <a:lstStyle/>
          <a:p>
            <a:r>
              <a:rPr lang="en-US" sz="4800" dirty="0">
                <a:solidFill>
                  <a:srgbClr val="FFFFFF"/>
                </a:solidFill>
              </a:rPr>
              <a:t>Food </a:t>
            </a:r>
            <a:r>
              <a:rPr lang="en-US" sz="4800" dirty="0" err="1">
                <a:solidFill>
                  <a:srgbClr val="FFFFFF"/>
                </a:solidFill>
              </a:rPr>
              <a:t>Freedom:Grow</a:t>
            </a:r>
            <a:r>
              <a:rPr lang="en-US" sz="4800" dirty="0">
                <a:solidFill>
                  <a:srgbClr val="FFFFFF"/>
                </a:solidFill>
              </a:rPr>
              <a:t> your own medicine</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a:normAutofit/>
          </a:bodyPr>
          <a:lstStyle/>
          <a:p>
            <a:r>
              <a:rPr lang="en-US" sz="1400" dirty="0">
                <a:solidFill>
                  <a:srgbClr val="FFFFFF"/>
                </a:solidFill>
              </a:rPr>
              <a:t>A step-by step course in cultivating mushrooms for healthy mind and body</a:t>
            </a:r>
          </a:p>
        </p:txBody>
      </p:sp>
      <p:pic>
        <p:nvPicPr>
          <p:cNvPr id="3" name="Picture 2">
            <a:extLst>
              <a:ext uri="{FF2B5EF4-FFF2-40B4-BE49-F238E27FC236}">
                <a16:creationId xmlns:a16="http://schemas.microsoft.com/office/drawing/2014/main" id="{3CF428A2-E2F7-D96B-CAA9-2E2041246BF2}"/>
              </a:ext>
            </a:extLst>
          </p:cNvPr>
          <p:cNvPicPr>
            <a:picLocks noChangeAspect="1"/>
          </p:cNvPicPr>
          <p:nvPr/>
        </p:nvPicPr>
        <p:blipFill>
          <a:blip r:embed="rId3"/>
          <a:stretch>
            <a:fillRect/>
          </a:stretch>
        </p:blipFill>
        <p:spPr>
          <a:xfrm>
            <a:off x="2029639" y="1074907"/>
            <a:ext cx="4148005" cy="4708186"/>
          </a:xfrm>
          <a:prstGeom prst="rect">
            <a:avLst/>
          </a:prstGeom>
        </p:spPr>
      </p:pic>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txBody>
          <a:bodyPr/>
          <a:lstStyle/>
          <a:p>
            <a:endParaRPr lang="en-US"/>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3637052365"/>
              </p:ext>
            </p:extLst>
          </p:nvPr>
        </p:nvGraphicFramePr>
        <p:xfrm>
          <a:off x="6315075" y="892220"/>
          <a:ext cx="4810125" cy="514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174E095-6C76-9BFC-76D3-2A024F4BE955}"/>
              </a:ext>
            </a:extLst>
          </p:cNvPr>
          <p:cNvSpPr/>
          <p:nvPr/>
        </p:nvSpPr>
        <p:spPr>
          <a:xfrm>
            <a:off x="84651" y="1236147"/>
            <a:ext cx="6655645" cy="923330"/>
          </a:xfrm>
          <a:prstGeom prst="rect">
            <a:avLst/>
          </a:prstGeom>
          <a:noFill/>
        </p:spPr>
        <p:txBody>
          <a:bodyPr wrap="square" lIns="91440" tIns="45720" rIns="91440" bIns="45720">
            <a:spAutoFit/>
          </a:bodyPr>
          <a:lstStyle/>
          <a:p>
            <a:pPr algn="ctr"/>
            <a:r>
              <a:rPr lang="en-US" sz="5400" b="1" cap="none" spc="50" dirty="0">
                <a:ln w="0"/>
                <a:solidFill>
                  <a:schemeClr val="tx2">
                    <a:lumMod val="75000"/>
                  </a:schemeClr>
                </a:solidFill>
                <a:effectLst>
                  <a:innerShdw blurRad="63500" dist="50800" dir="13500000">
                    <a:srgbClr val="000000">
                      <a:alpha val="50000"/>
                    </a:srgbClr>
                  </a:innerShdw>
                </a:effectLst>
              </a:rPr>
              <a:t>Sterilization</a:t>
            </a:r>
          </a:p>
        </p:txBody>
      </p:sp>
      <p:pic>
        <p:nvPicPr>
          <p:cNvPr id="3074" name="Picture 2">
            <a:extLst>
              <a:ext uri="{FF2B5EF4-FFF2-40B4-BE49-F238E27FC236}">
                <a16:creationId xmlns:a16="http://schemas.microsoft.com/office/drawing/2014/main" id="{4B9D108C-C9B1-E62E-D42F-5C7AB55A02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5667" y="2389949"/>
            <a:ext cx="3361266" cy="312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9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txBody>
          <a:bodyPr/>
          <a:lstStyle/>
          <a:p>
            <a:endParaRPr lang="en-US"/>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2187848721"/>
              </p:ext>
            </p:extLst>
          </p:nvPr>
        </p:nvGraphicFramePr>
        <p:xfrm>
          <a:off x="6315075" y="892220"/>
          <a:ext cx="4810125" cy="514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174E095-6C76-9BFC-76D3-2A024F4BE955}"/>
              </a:ext>
            </a:extLst>
          </p:cNvPr>
          <p:cNvSpPr/>
          <p:nvPr/>
        </p:nvSpPr>
        <p:spPr>
          <a:xfrm>
            <a:off x="84651" y="1236147"/>
            <a:ext cx="6655645" cy="923330"/>
          </a:xfrm>
          <a:prstGeom prst="rect">
            <a:avLst/>
          </a:prstGeom>
          <a:noFill/>
        </p:spPr>
        <p:txBody>
          <a:bodyPr wrap="square" lIns="91440" tIns="45720" rIns="91440" bIns="45720">
            <a:spAutoFit/>
          </a:bodyPr>
          <a:lstStyle/>
          <a:p>
            <a:pPr algn="ctr"/>
            <a:r>
              <a:rPr lang="en-US" sz="5400" b="1" cap="none" spc="50" dirty="0">
                <a:ln w="0"/>
                <a:solidFill>
                  <a:schemeClr val="tx2">
                    <a:lumMod val="75000"/>
                  </a:schemeClr>
                </a:solidFill>
                <a:effectLst>
                  <a:innerShdw blurRad="63500" dist="50800" dir="13500000">
                    <a:srgbClr val="000000">
                      <a:alpha val="50000"/>
                    </a:srgbClr>
                  </a:innerShdw>
                </a:effectLst>
              </a:rPr>
              <a:t>Inoculation</a:t>
            </a:r>
          </a:p>
        </p:txBody>
      </p:sp>
      <p:pic>
        <p:nvPicPr>
          <p:cNvPr id="5" name="Picture 4">
            <a:extLst>
              <a:ext uri="{FF2B5EF4-FFF2-40B4-BE49-F238E27FC236}">
                <a16:creationId xmlns:a16="http://schemas.microsoft.com/office/drawing/2014/main" id="{E2A00F2D-7F8C-F541-BE0C-DC9A20BFDACB}"/>
              </a:ext>
            </a:extLst>
          </p:cNvPr>
          <p:cNvPicPr>
            <a:picLocks noChangeAspect="1"/>
          </p:cNvPicPr>
          <p:nvPr/>
        </p:nvPicPr>
        <p:blipFill>
          <a:blip r:embed="rId8"/>
          <a:stretch>
            <a:fillRect/>
          </a:stretch>
        </p:blipFill>
        <p:spPr>
          <a:xfrm>
            <a:off x="1426955" y="2389949"/>
            <a:ext cx="3971035" cy="2978276"/>
          </a:xfrm>
          <a:prstGeom prst="rect">
            <a:avLst/>
          </a:prstGeom>
        </p:spPr>
      </p:pic>
    </p:spTree>
    <p:extLst>
      <p:ext uri="{BB962C8B-B14F-4D97-AF65-F5344CB8AC3E}">
        <p14:creationId xmlns:p14="http://schemas.microsoft.com/office/powerpoint/2010/main" val="293182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1DB5-E146-EF27-F896-BAC92AE3455B}"/>
              </a:ext>
            </a:extLst>
          </p:cNvPr>
          <p:cNvSpPr>
            <a:spLocks noGrp="1"/>
          </p:cNvSpPr>
          <p:nvPr>
            <p:ph type="title"/>
          </p:nvPr>
        </p:nvSpPr>
        <p:spPr>
          <a:xfrm>
            <a:off x="966907" y="361885"/>
            <a:ext cx="10058400" cy="1371600"/>
          </a:xfrm>
        </p:spPr>
        <p:txBody>
          <a:bodyPr/>
          <a:lstStyle/>
          <a:p>
            <a:r>
              <a:rPr lang="en-US" dirty="0"/>
              <a:t>Stages of Mycelium</a:t>
            </a:r>
          </a:p>
        </p:txBody>
      </p:sp>
      <p:pic>
        <p:nvPicPr>
          <p:cNvPr id="1026" name="Picture 2" descr="Amazon.com: 6 Jars BRF PF Tek Brown Rice Flour Mushroom Substrate - Half  Pint Jars with Injectable Ports : Grocery &amp; Gourmet Food">
            <a:extLst>
              <a:ext uri="{FF2B5EF4-FFF2-40B4-BE49-F238E27FC236}">
                <a16:creationId xmlns:a16="http://schemas.microsoft.com/office/drawing/2014/main" id="{7CFEDD02-842B-BA92-B4CD-ABF3699C18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5605" y="1522346"/>
            <a:ext cx="3004594" cy="3004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stering the Art of Mushroom Grain Spawn: A Step-by-Step Guide — Shroom  Stop">
            <a:extLst>
              <a:ext uri="{FF2B5EF4-FFF2-40B4-BE49-F238E27FC236}">
                <a16:creationId xmlns:a16="http://schemas.microsoft.com/office/drawing/2014/main" id="{C8426375-2D8B-D7B4-7644-5509443F1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07" y="1522346"/>
            <a:ext cx="4043590" cy="2272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4E4726-1FEF-D6B9-F44F-FFC4E019A57E}"/>
              </a:ext>
            </a:extLst>
          </p:cNvPr>
          <p:cNvSpPr txBox="1"/>
          <p:nvPr/>
        </p:nvSpPr>
        <p:spPr>
          <a:xfrm>
            <a:off x="6433309" y="4526940"/>
            <a:ext cx="4082796" cy="1477328"/>
          </a:xfrm>
          <a:prstGeom prst="rect">
            <a:avLst/>
          </a:prstGeom>
          <a:noFill/>
        </p:spPr>
        <p:txBody>
          <a:bodyPr wrap="square" rtlCol="0">
            <a:spAutoFit/>
          </a:bodyPr>
          <a:lstStyle/>
          <a:p>
            <a:r>
              <a:rPr lang="en-US" dirty="0"/>
              <a:t>Signs of contamination/mold. Pour isopropyl alcohol through holes in lid before opening to avoid mold spore contaminating air and work space.</a:t>
            </a:r>
          </a:p>
        </p:txBody>
      </p:sp>
      <p:pic>
        <p:nvPicPr>
          <p:cNvPr id="1032" name="Picture 8" descr="Best Mushroom Jars for Psilocybin Cultivation and Growing">
            <a:extLst>
              <a:ext uri="{FF2B5EF4-FFF2-40B4-BE49-F238E27FC236}">
                <a16:creationId xmlns:a16="http://schemas.microsoft.com/office/drawing/2014/main" id="{AAF39AE8-81B7-2C38-2E74-3CC31AFA5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907" y="3881757"/>
            <a:ext cx="3933951" cy="235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4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txBody>
          <a:bodyPr/>
          <a:lstStyle/>
          <a:p>
            <a:endParaRPr lang="en-US"/>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968259661"/>
              </p:ext>
            </p:extLst>
          </p:nvPr>
        </p:nvGraphicFramePr>
        <p:xfrm>
          <a:off x="6315075" y="892220"/>
          <a:ext cx="4810125" cy="514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174E095-6C76-9BFC-76D3-2A024F4BE955}"/>
              </a:ext>
            </a:extLst>
          </p:cNvPr>
          <p:cNvSpPr/>
          <p:nvPr/>
        </p:nvSpPr>
        <p:spPr>
          <a:xfrm>
            <a:off x="84651" y="1236147"/>
            <a:ext cx="6655645" cy="923330"/>
          </a:xfrm>
          <a:prstGeom prst="rect">
            <a:avLst/>
          </a:prstGeom>
          <a:noFill/>
        </p:spPr>
        <p:txBody>
          <a:bodyPr wrap="square" lIns="91440" tIns="45720" rIns="91440" bIns="45720">
            <a:spAutoFit/>
          </a:bodyPr>
          <a:lstStyle/>
          <a:p>
            <a:pPr algn="ctr"/>
            <a:r>
              <a:rPr lang="en-US" sz="5400" b="1" cap="none" spc="50" dirty="0">
                <a:ln w="0"/>
                <a:solidFill>
                  <a:schemeClr val="tx2">
                    <a:lumMod val="75000"/>
                  </a:schemeClr>
                </a:solidFill>
                <a:effectLst>
                  <a:innerShdw blurRad="63500" dist="50800" dir="13500000">
                    <a:srgbClr val="000000">
                      <a:alpha val="50000"/>
                    </a:srgbClr>
                  </a:innerShdw>
                </a:effectLst>
              </a:rPr>
              <a:t>Incubation</a:t>
            </a:r>
          </a:p>
        </p:txBody>
      </p:sp>
      <p:pic>
        <p:nvPicPr>
          <p:cNvPr id="6146" name="Picture 2" descr="Some nice fruiting chamber pics. - Mushroom Cultivation - Shroomery Message  Board">
            <a:extLst>
              <a:ext uri="{FF2B5EF4-FFF2-40B4-BE49-F238E27FC236}">
                <a16:creationId xmlns:a16="http://schemas.microsoft.com/office/drawing/2014/main" id="{E8975D40-FDDD-0850-592A-548784F196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1338" y="2272932"/>
            <a:ext cx="4262269" cy="318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3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txBody>
          <a:bodyPr/>
          <a:lstStyle/>
          <a:p>
            <a:endParaRPr lang="en-US"/>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123507718"/>
              </p:ext>
            </p:extLst>
          </p:nvPr>
        </p:nvGraphicFramePr>
        <p:xfrm>
          <a:off x="6315075" y="892220"/>
          <a:ext cx="4810125" cy="514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174E095-6C76-9BFC-76D3-2A024F4BE955}"/>
              </a:ext>
            </a:extLst>
          </p:cNvPr>
          <p:cNvSpPr/>
          <p:nvPr/>
        </p:nvSpPr>
        <p:spPr>
          <a:xfrm>
            <a:off x="84651" y="1236147"/>
            <a:ext cx="6655645" cy="923330"/>
          </a:xfrm>
          <a:prstGeom prst="rect">
            <a:avLst/>
          </a:prstGeom>
          <a:noFill/>
        </p:spPr>
        <p:txBody>
          <a:bodyPr wrap="square" lIns="91440" tIns="45720" rIns="91440" bIns="45720">
            <a:spAutoFit/>
          </a:bodyPr>
          <a:lstStyle/>
          <a:p>
            <a:pPr algn="ctr"/>
            <a:r>
              <a:rPr lang="en-US" sz="5400" b="1" cap="none" spc="50" dirty="0">
                <a:ln w="0"/>
                <a:solidFill>
                  <a:schemeClr val="tx2">
                    <a:lumMod val="75000"/>
                  </a:schemeClr>
                </a:solidFill>
                <a:effectLst>
                  <a:innerShdw blurRad="63500" dist="50800" dir="13500000">
                    <a:srgbClr val="000000">
                      <a:alpha val="50000"/>
                    </a:srgbClr>
                  </a:innerShdw>
                </a:effectLst>
              </a:rPr>
              <a:t>Fruiting</a:t>
            </a:r>
          </a:p>
        </p:txBody>
      </p:sp>
      <p:pic>
        <p:nvPicPr>
          <p:cNvPr id="3" name="Picture 2">
            <a:extLst>
              <a:ext uri="{FF2B5EF4-FFF2-40B4-BE49-F238E27FC236}">
                <a16:creationId xmlns:a16="http://schemas.microsoft.com/office/drawing/2014/main" id="{C4858C15-00CB-FA82-56A2-32422703A9B4}"/>
              </a:ext>
            </a:extLst>
          </p:cNvPr>
          <p:cNvPicPr>
            <a:picLocks noChangeAspect="1"/>
          </p:cNvPicPr>
          <p:nvPr/>
        </p:nvPicPr>
        <p:blipFill>
          <a:blip r:embed="rId8"/>
          <a:stretch>
            <a:fillRect/>
          </a:stretch>
        </p:blipFill>
        <p:spPr>
          <a:xfrm>
            <a:off x="1289951" y="2503404"/>
            <a:ext cx="4245044" cy="2831724"/>
          </a:xfrm>
          <a:prstGeom prst="rect">
            <a:avLst/>
          </a:prstGeom>
        </p:spPr>
      </p:pic>
    </p:spTree>
    <p:extLst>
      <p:ext uri="{BB962C8B-B14F-4D97-AF65-F5344CB8AC3E}">
        <p14:creationId xmlns:p14="http://schemas.microsoft.com/office/powerpoint/2010/main" val="94225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7324-0630-96E5-56BC-8C28908727D3}"/>
              </a:ext>
            </a:extLst>
          </p:cNvPr>
          <p:cNvSpPr>
            <a:spLocks noGrp="1"/>
          </p:cNvSpPr>
          <p:nvPr>
            <p:ph type="title"/>
          </p:nvPr>
        </p:nvSpPr>
        <p:spPr/>
        <p:txBody>
          <a:bodyPr/>
          <a:lstStyle/>
          <a:p>
            <a:r>
              <a:rPr lang="en-US" dirty="0"/>
              <a:t>Fruiting bodies</a:t>
            </a:r>
          </a:p>
        </p:txBody>
      </p:sp>
      <p:pic>
        <p:nvPicPr>
          <p:cNvPr id="2050" name="Picture 2" descr="BRF Cakes: Lion's Mane – Spooky Mushrooms">
            <a:extLst>
              <a:ext uri="{FF2B5EF4-FFF2-40B4-BE49-F238E27FC236}">
                <a16:creationId xmlns:a16="http://schemas.microsoft.com/office/drawing/2014/main" id="{7E306D89-A89D-DC79-0D3B-B28EA24CE4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3232" y="1821101"/>
            <a:ext cx="5145277" cy="32157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31AFDE-3DFA-6FE6-501D-A213AF618386}"/>
              </a:ext>
            </a:extLst>
          </p:cNvPr>
          <p:cNvPicPr>
            <a:picLocks noChangeAspect="1"/>
          </p:cNvPicPr>
          <p:nvPr/>
        </p:nvPicPr>
        <p:blipFill>
          <a:blip r:embed="rId3"/>
          <a:stretch>
            <a:fillRect/>
          </a:stretch>
        </p:blipFill>
        <p:spPr>
          <a:xfrm>
            <a:off x="6212077" y="1784002"/>
            <a:ext cx="4932041" cy="3289996"/>
          </a:xfrm>
          <a:prstGeom prst="rect">
            <a:avLst/>
          </a:prstGeom>
        </p:spPr>
      </p:pic>
    </p:spTree>
    <p:extLst>
      <p:ext uri="{BB962C8B-B14F-4D97-AF65-F5344CB8AC3E}">
        <p14:creationId xmlns:p14="http://schemas.microsoft.com/office/powerpoint/2010/main" val="41579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txBody>
          <a:bodyPr/>
          <a:lstStyle/>
          <a:p>
            <a:endParaRPr lang="en-US"/>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158760539"/>
              </p:ext>
            </p:extLst>
          </p:nvPr>
        </p:nvGraphicFramePr>
        <p:xfrm>
          <a:off x="6315075" y="892220"/>
          <a:ext cx="4810125" cy="5143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174E095-6C76-9BFC-76D3-2A024F4BE955}"/>
              </a:ext>
            </a:extLst>
          </p:cNvPr>
          <p:cNvSpPr/>
          <p:nvPr/>
        </p:nvSpPr>
        <p:spPr>
          <a:xfrm>
            <a:off x="84651" y="1236147"/>
            <a:ext cx="6655645" cy="923330"/>
          </a:xfrm>
          <a:prstGeom prst="rect">
            <a:avLst/>
          </a:prstGeom>
          <a:noFill/>
        </p:spPr>
        <p:txBody>
          <a:bodyPr wrap="square" lIns="91440" tIns="45720" rIns="91440" bIns="45720">
            <a:spAutoFit/>
          </a:bodyPr>
          <a:lstStyle/>
          <a:p>
            <a:pPr algn="ctr"/>
            <a:r>
              <a:rPr lang="en-US" sz="5400" b="1" cap="none" spc="50" dirty="0">
                <a:ln w="0"/>
                <a:solidFill>
                  <a:schemeClr val="tx2">
                    <a:lumMod val="75000"/>
                  </a:schemeClr>
                </a:solidFill>
                <a:effectLst>
                  <a:innerShdw blurRad="63500" dist="50800" dir="13500000">
                    <a:srgbClr val="000000">
                      <a:alpha val="50000"/>
                    </a:srgbClr>
                  </a:innerShdw>
                </a:effectLst>
              </a:rPr>
              <a:t>Harvesting</a:t>
            </a:r>
          </a:p>
        </p:txBody>
      </p:sp>
      <p:pic>
        <p:nvPicPr>
          <p:cNvPr id="8194" name="Picture 2" descr="How To Dry Magic Mushrooms - Zamnesia">
            <a:extLst>
              <a:ext uri="{FF2B5EF4-FFF2-40B4-BE49-F238E27FC236}">
                <a16:creationId xmlns:a16="http://schemas.microsoft.com/office/drawing/2014/main" id="{FFB11F1C-24B9-7CA6-7C17-19B2FBDC86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8873" y="2732177"/>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9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Ingredients on wooden table">
            <a:extLst>
              <a:ext uri="{FF2B5EF4-FFF2-40B4-BE49-F238E27FC236}">
                <a16:creationId xmlns:a16="http://schemas.microsoft.com/office/drawing/2014/main" id="{BF4D1935-C927-2543-C95D-5E9AEB21D8B2}"/>
              </a:ext>
            </a:extLst>
          </p:cNvPr>
          <p:cNvPicPr>
            <a:picLocks noChangeAspect="1"/>
          </p:cNvPicPr>
          <p:nvPr/>
        </p:nvPicPr>
        <p:blipFill rotWithShape="1">
          <a:blip r:embed="rId2">
            <a:alphaModFix amt="35000"/>
          </a:blip>
          <a:srcRect t="7407"/>
          <a:stretch/>
        </p:blipFill>
        <p:spPr>
          <a:xfrm>
            <a:off x="20" y="10"/>
            <a:ext cx="12191980" cy="6857990"/>
          </a:xfrm>
          <a:prstGeom prst="rect">
            <a:avLst/>
          </a:prstGeom>
        </p:spPr>
      </p:pic>
      <p:sp>
        <p:nvSpPr>
          <p:cNvPr id="2" name="Title 1">
            <a:extLst>
              <a:ext uri="{FF2B5EF4-FFF2-40B4-BE49-F238E27FC236}">
                <a16:creationId xmlns:a16="http://schemas.microsoft.com/office/drawing/2014/main" id="{CD4ADBA6-DA4A-F956-E061-C026F00E244C}"/>
              </a:ext>
            </a:extLst>
          </p:cNvPr>
          <p:cNvSpPr>
            <a:spLocks noGrp="1"/>
          </p:cNvSpPr>
          <p:nvPr>
            <p:ph type="title"/>
          </p:nvPr>
        </p:nvSpPr>
        <p:spPr>
          <a:xfrm>
            <a:off x="1066800" y="642594"/>
            <a:ext cx="10058400" cy="1371600"/>
          </a:xfrm>
        </p:spPr>
        <p:txBody>
          <a:bodyPr>
            <a:normAutofit/>
          </a:bodyPr>
          <a:lstStyle/>
          <a:p>
            <a:r>
              <a:rPr lang="en-US" dirty="0"/>
              <a:t>Consumption</a:t>
            </a:r>
          </a:p>
        </p:txBody>
      </p:sp>
      <p:sp>
        <p:nvSpPr>
          <p:cNvPr id="3" name="Content Placeholder 2">
            <a:extLst>
              <a:ext uri="{FF2B5EF4-FFF2-40B4-BE49-F238E27FC236}">
                <a16:creationId xmlns:a16="http://schemas.microsoft.com/office/drawing/2014/main" id="{C7AF26CE-4562-195B-2106-BFDAAD02772B}"/>
              </a:ext>
            </a:extLst>
          </p:cNvPr>
          <p:cNvSpPr>
            <a:spLocks noGrp="1"/>
          </p:cNvSpPr>
          <p:nvPr>
            <p:ph idx="1"/>
          </p:nvPr>
        </p:nvSpPr>
        <p:spPr>
          <a:xfrm>
            <a:off x="1066800" y="2103120"/>
            <a:ext cx="5029200" cy="3931920"/>
          </a:xfrm>
        </p:spPr>
        <p:txBody>
          <a:bodyPr>
            <a:normAutofit fontScale="92500" lnSpcReduction="10000"/>
          </a:bodyPr>
          <a:lstStyle/>
          <a:p>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Most recommended dosages are in dried grams. Use a kitchen scale that can weigh milligrams for accuracy and tracking. </a:t>
            </a:r>
          </a:p>
          <a:p>
            <a:endParaRPr lang="en-US" dirty="0"/>
          </a:p>
          <a:p>
            <a:r>
              <a:rPr lang="en-US" dirty="0"/>
              <a:t>Finely grind your blend of mushrooms. You can add this to smoothies, juices, coffee, or encapsulate to take as a supplement.</a:t>
            </a:r>
            <a:br>
              <a:rPr lang="en-US" dirty="0"/>
            </a:br>
            <a:br>
              <a:rPr lang="en-US" dirty="0"/>
            </a:br>
            <a:r>
              <a:rPr lang="en-US" dirty="0"/>
              <a:t>Some mushrooms can be consumed raw if cleaned and prepared correctly.</a:t>
            </a:r>
          </a:p>
          <a:p>
            <a:r>
              <a:rPr lang="en-US" dirty="0"/>
              <a:t>Once again, NEVER eat a mushroom you find in the wild. Some species are deadly or can produce uncomfortable side effects.</a:t>
            </a:r>
          </a:p>
        </p:txBody>
      </p:sp>
      <p:sp>
        <p:nvSpPr>
          <p:cNvPr id="19" name="Rectangle 18">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pic>
        <p:nvPicPr>
          <p:cNvPr id="7178" name="Picture 10" descr="Psilocybin as a mental health therapy? Some things to know. - The  Washington Post">
            <a:extLst>
              <a:ext uri="{FF2B5EF4-FFF2-40B4-BE49-F238E27FC236}">
                <a16:creationId xmlns:a16="http://schemas.microsoft.com/office/drawing/2014/main" id="{B48FA179-FE90-97FC-6AB7-D1DD3FF16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38" y="1830732"/>
            <a:ext cx="5100510" cy="340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7" name="Rectangle 46">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1243632" y="1559768"/>
            <a:ext cx="9678368" cy="3135379"/>
          </a:xfrm>
        </p:spPr>
        <p:txBody>
          <a:bodyPr>
            <a:normAutofit/>
          </a:bodyPr>
          <a:lstStyle/>
          <a:p>
            <a:r>
              <a:rPr lang="en-US" sz="3100" dirty="0"/>
              <a:t>Disclaimer:</a:t>
            </a:r>
            <a:br>
              <a:rPr lang="en-US" sz="3100" dirty="0"/>
            </a:br>
            <a:br>
              <a:rPr lang="en-US" sz="3100" dirty="0"/>
            </a:br>
            <a:r>
              <a:rPr lang="en-US" sz="3100" dirty="0"/>
              <a:t>Liberty 101, our sponsors, and Myself do not condone the use of these methods to break any laws.</a:t>
            </a:r>
            <a:br>
              <a:rPr lang="en-US" sz="3100" dirty="0"/>
            </a:br>
            <a:r>
              <a:rPr lang="en-US" sz="3100" dirty="0"/>
              <a:t>this lecture is not intended for the use of growing psilocybin mushrooms</a:t>
            </a: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594692" y="4493401"/>
            <a:ext cx="9678367" cy="688024"/>
          </a:xfrm>
        </p:spPr>
        <p:txBody>
          <a:bodyPr>
            <a:normAutofit/>
          </a:bodyPr>
          <a:lstStyle/>
          <a:p>
            <a:endParaRPr lang="en-US" dirty="0"/>
          </a:p>
        </p:txBody>
      </p:sp>
      <p:sp>
        <p:nvSpPr>
          <p:cNvPr id="49" name="Rectangle 48">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1" name="Straight Connector 50">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29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Ingredients on wooden table">
            <a:extLst>
              <a:ext uri="{FF2B5EF4-FFF2-40B4-BE49-F238E27FC236}">
                <a16:creationId xmlns:a16="http://schemas.microsoft.com/office/drawing/2014/main" id="{BF4D1935-C927-2543-C95D-5E9AEB21D8B2}"/>
              </a:ext>
            </a:extLst>
          </p:cNvPr>
          <p:cNvPicPr>
            <a:picLocks noChangeAspect="1"/>
          </p:cNvPicPr>
          <p:nvPr/>
        </p:nvPicPr>
        <p:blipFill rotWithShape="1">
          <a:blip r:embed="rId2">
            <a:alphaModFix amt="35000"/>
          </a:blip>
          <a:srcRect t="7407"/>
          <a:stretch/>
        </p:blipFill>
        <p:spPr>
          <a:xfrm>
            <a:off x="20" y="101610"/>
            <a:ext cx="12191980" cy="6857990"/>
          </a:xfrm>
          <a:prstGeom prst="rect">
            <a:avLst/>
          </a:prstGeom>
        </p:spPr>
      </p:pic>
      <p:sp>
        <p:nvSpPr>
          <p:cNvPr id="2" name="Title 1">
            <a:extLst>
              <a:ext uri="{FF2B5EF4-FFF2-40B4-BE49-F238E27FC236}">
                <a16:creationId xmlns:a16="http://schemas.microsoft.com/office/drawing/2014/main" id="{CD4ADBA6-DA4A-F956-E061-C026F00E244C}"/>
              </a:ext>
            </a:extLst>
          </p:cNvPr>
          <p:cNvSpPr>
            <a:spLocks noGrp="1"/>
          </p:cNvSpPr>
          <p:nvPr>
            <p:ph type="title"/>
          </p:nvPr>
        </p:nvSpPr>
        <p:spPr>
          <a:xfrm>
            <a:off x="1066800" y="642594"/>
            <a:ext cx="10058400" cy="1371600"/>
          </a:xfrm>
        </p:spPr>
        <p:txBody>
          <a:bodyPr>
            <a:normAutofit/>
          </a:bodyPr>
          <a:lstStyle/>
          <a:p>
            <a:r>
              <a:rPr lang="en-US" dirty="0"/>
              <a:t>What is Food Freedom?</a:t>
            </a:r>
          </a:p>
        </p:txBody>
      </p:sp>
      <p:sp>
        <p:nvSpPr>
          <p:cNvPr id="3" name="Content Placeholder 2">
            <a:extLst>
              <a:ext uri="{FF2B5EF4-FFF2-40B4-BE49-F238E27FC236}">
                <a16:creationId xmlns:a16="http://schemas.microsoft.com/office/drawing/2014/main" id="{C7AF26CE-4562-195B-2106-BFDAAD02772B}"/>
              </a:ext>
            </a:extLst>
          </p:cNvPr>
          <p:cNvSpPr>
            <a:spLocks noGrp="1"/>
          </p:cNvSpPr>
          <p:nvPr>
            <p:ph idx="1"/>
          </p:nvPr>
        </p:nvSpPr>
        <p:spPr>
          <a:xfrm>
            <a:off x="1066800" y="2103120"/>
            <a:ext cx="10058400" cy="3931920"/>
          </a:xfrm>
        </p:spPr>
        <p:txBody>
          <a:bodyPr>
            <a:normAutofit fontScale="92500" lnSpcReduction="10000"/>
          </a:bodyPr>
          <a:lstStyle/>
          <a:p>
            <a:r>
              <a:rPr lang="en-US" sz="1700" kern="100" dirty="0">
                <a:effectLst/>
                <a:ea typeface="Calibri" panose="020F0502020204030204" pitchFamily="34" charset="0"/>
                <a:cs typeface="Times New Roman" panose="02020603050405020304" pitchFamily="18" charset="0"/>
              </a:rPr>
              <a:t>Food freedom is being able to grow, cultivate, and raise as much of the resources you need to provide for yourself and your family. It will help you become independent from</a:t>
            </a:r>
            <a:r>
              <a:rPr lang="en-US" sz="1700" kern="100" dirty="0">
                <a:ea typeface="Calibri" panose="020F0502020204030204" pitchFamily="34" charset="0"/>
                <a:cs typeface="Times New Roman" panose="02020603050405020304" pitchFamily="18" charset="0"/>
              </a:rPr>
              <a:t> the big corporations' prices or asking the government for permits.</a:t>
            </a:r>
            <a:endParaRPr lang="en-US" sz="1700" kern="100" dirty="0">
              <a:effectLst/>
              <a:ea typeface="Calibri" panose="020F0502020204030204" pitchFamily="34" charset="0"/>
              <a:cs typeface="Times New Roman" panose="02020603050405020304" pitchFamily="18" charset="0"/>
            </a:endParaRPr>
          </a:p>
          <a:p>
            <a:r>
              <a:rPr lang="en-US" sz="1700" dirty="0"/>
              <a:t>Food is going the way of clothing. It is being mass harvested for the cheapest number of resources despite the quality sold to the consumer. </a:t>
            </a:r>
            <a:br>
              <a:rPr lang="en-US" sz="1700" dirty="0"/>
            </a:br>
            <a:endParaRPr lang="en-US" sz="1700" dirty="0"/>
          </a:p>
          <a:p>
            <a:r>
              <a:rPr lang="en-US" sz="1700" dirty="0"/>
              <a:t>There’s a reason the cheapest food is the most processed and worst for you and the healthier things are expensive. This is by design! It is beneficial to big pharma and the government the more dependent you are on them. It’s easier to control people who are sick, depressed and financially restricted.</a:t>
            </a:r>
          </a:p>
          <a:p>
            <a:r>
              <a:rPr lang="en-US" sz="1700" dirty="0"/>
              <a:t>The long-term savings of growing your own food will outweigh the time and startup costs. Once you have the knowledge you can only improve and customize to your needs and household. </a:t>
            </a:r>
          </a:p>
          <a:p>
            <a:r>
              <a:rPr lang="en-US" sz="1700" dirty="0"/>
              <a:t>Create co-ops within your community. Surplus of something? Donate to your local pantry, do a potluck for those in need, or make friends with a neighbor!</a:t>
            </a:r>
          </a:p>
          <a:p>
            <a:endParaRPr lang="en-US" dirty="0"/>
          </a:p>
        </p:txBody>
      </p:sp>
      <p:sp>
        <p:nvSpPr>
          <p:cNvPr id="19" name="Rectangle 18">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spTree>
    <p:extLst>
      <p:ext uri="{BB962C8B-B14F-4D97-AF65-F5344CB8AC3E}">
        <p14:creationId xmlns:p14="http://schemas.microsoft.com/office/powerpoint/2010/main" val="278096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Ingredients on wooden table">
            <a:extLst>
              <a:ext uri="{FF2B5EF4-FFF2-40B4-BE49-F238E27FC236}">
                <a16:creationId xmlns:a16="http://schemas.microsoft.com/office/drawing/2014/main" id="{BF4D1935-C927-2543-C95D-5E9AEB21D8B2}"/>
              </a:ext>
            </a:extLst>
          </p:cNvPr>
          <p:cNvPicPr>
            <a:picLocks noChangeAspect="1"/>
          </p:cNvPicPr>
          <p:nvPr/>
        </p:nvPicPr>
        <p:blipFill rotWithShape="1">
          <a:blip r:embed="rId2">
            <a:alphaModFix amt="35000"/>
          </a:blip>
          <a:srcRect t="7407"/>
          <a:stretch/>
        </p:blipFill>
        <p:spPr>
          <a:xfrm>
            <a:off x="20" y="10"/>
            <a:ext cx="12191980" cy="6857990"/>
          </a:xfrm>
          <a:prstGeom prst="rect">
            <a:avLst/>
          </a:prstGeom>
        </p:spPr>
      </p:pic>
      <p:sp>
        <p:nvSpPr>
          <p:cNvPr id="2" name="Title 1">
            <a:extLst>
              <a:ext uri="{FF2B5EF4-FFF2-40B4-BE49-F238E27FC236}">
                <a16:creationId xmlns:a16="http://schemas.microsoft.com/office/drawing/2014/main" id="{CD4ADBA6-DA4A-F956-E061-C026F00E244C}"/>
              </a:ext>
            </a:extLst>
          </p:cNvPr>
          <p:cNvSpPr>
            <a:spLocks noGrp="1"/>
          </p:cNvSpPr>
          <p:nvPr>
            <p:ph type="title"/>
          </p:nvPr>
        </p:nvSpPr>
        <p:spPr>
          <a:xfrm>
            <a:off x="1066800" y="642594"/>
            <a:ext cx="10058400" cy="1371600"/>
          </a:xfrm>
        </p:spPr>
        <p:txBody>
          <a:bodyPr>
            <a:normAutofit/>
          </a:bodyPr>
          <a:lstStyle/>
          <a:p>
            <a:r>
              <a:rPr lang="en-US" dirty="0"/>
              <a:t>The Power of Healing with Food</a:t>
            </a:r>
          </a:p>
        </p:txBody>
      </p:sp>
      <p:sp>
        <p:nvSpPr>
          <p:cNvPr id="3" name="Content Placeholder 2">
            <a:extLst>
              <a:ext uri="{FF2B5EF4-FFF2-40B4-BE49-F238E27FC236}">
                <a16:creationId xmlns:a16="http://schemas.microsoft.com/office/drawing/2014/main" id="{C7AF26CE-4562-195B-2106-BFDAAD02772B}"/>
              </a:ext>
            </a:extLst>
          </p:cNvPr>
          <p:cNvSpPr>
            <a:spLocks noGrp="1"/>
          </p:cNvSpPr>
          <p:nvPr>
            <p:ph idx="1"/>
          </p:nvPr>
        </p:nvSpPr>
        <p:spPr>
          <a:xfrm>
            <a:off x="1066800" y="2103120"/>
            <a:ext cx="10058400" cy="3931920"/>
          </a:xfrm>
        </p:spPr>
        <p:txBody>
          <a:bodyPr>
            <a:normAutofit/>
          </a:bodyPr>
          <a:lstStyle/>
          <a:p>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95% of your serotonin is produced in your intestine and that directly effects your hormones, autocrine, paracrine and nervous systems. </a:t>
            </a:r>
          </a:p>
          <a:p>
            <a:r>
              <a:rPr lang="en-US" dirty="0"/>
              <a:t>Processed and fried foods produce a short boost of dopamine, thus why these foods are so addictive. </a:t>
            </a:r>
          </a:p>
          <a:p>
            <a:r>
              <a:rPr lang="en-US" dirty="0"/>
              <a:t>Digestion uses up most of your body’s energy. When you intermittent fast and have good gut health your body can use that energy in other places to heal your body and support your brain health.</a:t>
            </a:r>
          </a:p>
          <a:p>
            <a:r>
              <a:rPr lang="en-US" dirty="0"/>
              <a:t>Poor eating habits can lead to depression, chronic fatigue, diabetes, heart issues.</a:t>
            </a:r>
          </a:p>
          <a:p>
            <a:r>
              <a:rPr lang="en-US" dirty="0"/>
              <a:t>Feeding your body with truly organic, fresh food gives you immune system support</a:t>
            </a:r>
          </a:p>
        </p:txBody>
      </p:sp>
      <p:sp>
        <p:nvSpPr>
          <p:cNvPr id="19" name="Rectangle 18">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spTree>
    <p:extLst>
      <p:ext uri="{BB962C8B-B14F-4D97-AF65-F5344CB8AC3E}">
        <p14:creationId xmlns:p14="http://schemas.microsoft.com/office/powerpoint/2010/main" val="234698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5BC2F0E-3BE6-5912-248F-CB3A3384AEC5}"/>
              </a:ext>
            </a:extLst>
          </p:cNvPr>
          <p:cNvPicPr>
            <a:picLocks noChangeAspect="1"/>
          </p:cNvPicPr>
          <p:nvPr/>
        </p:nvPicPr>
        <p:blipFill rotWithShape="1">
          <a:blip r:embed="rId2">
            <a:alphaModFix amt="35000"/>
          </a:blip>
          <a:srcRect l="5778"/>
          <a:stretch/>
        </p:blipFill>
        <p:spPr>
          <a:xfrm>
            <a:off x="20" y="10"/>
            <a:ext cx="12191980" cy="6857990"/>
          </a:xfrm>
          <a:prstGeom prst="rect">
            <a:avLst/>
          </a:prstGeom>
        </p:spPr>
      </p:pic>
      <p:sp>
        <p:nvSpPr>
          <p:cNvPr id="2" name="Title 1">
            <a:extLst>
              <a:ext uri="{FF2B5EF4-FFF2-40B4-BE49-F238E27FC236}">
                <a16:creationId xmlns:a16="http://schemas.microsoft.com/office/drawing/2014/main" id="{CD4ADBA6-DA4A-F956-E061-C026F00E244C}"/>
              </a:ext>
            </a:extLst>
          </p:cNvPr>
          <p:cNvSpPr>
            <a:spLocks noGrp="1"/>
          </p:cNvSpPr>
          <p:nvPr>
            <p:ph type="title"/>
          </p:nvPr>
        </p:nvSpPr>
        <p:spPr>
          <a:xfrm>
            <a:off x="1066800" y="642594"/>
            <a:ext cx="10058400" cy="1371600"/>
          </a:xfrm>
        </p:spPr>
        <p:txBody>
          <a:bodyPr>
            <a:normAutofit/>
          </a:bodyPr>
          <a:lstStyle/>
          <a:p>
            <a:r>
              <a:rPr lang="en-US" dirty="0"/>
              <a:t>Edible Mushrooms</a:t>
            </a:r>
          </a:p>
        </p:txBody>
      </p:sp>
      <p:sp>
        <p:nvSpPr>
          <p:cNvPr id="3" name="Content Placeholder 2">
            <a:extLst>
              <a:ext uri="{FF2B5EF4-FFF2-40B4-BE49-F238E27FC236}">
                <a16:creationId xmlns:a16="http://schemas.microsoft.com/office/drawing/2014/main" id="{C7AF26CE-4562-195B-2106-BFDAAD02772B}"/>
              </a:ext>
            </a:extLst>
          </p:cNvPr>
          <p:cNvSpPr>
            <a:spLocks noGrp="1"/>
          </p:cNvSpPr>
          <p:nvPr>
            <p:ph idx="1"/>
          </p:nvPr>
        </p:nvSpPr>
        <p:spPr>
          <a:xfrm>
            <a:off x="1066800" y="2103120"/>
            <a:ext cx="10058400" cy="3931920"/>
          </a:xfrm>
        </p:spPr>
        <p:txBody>
          <a:bodyPr>
            <a:normAutofit fontScale="85000" lnSpcReduction="20000"/>
          </a:bodyPr>
          <a:lstStyle/>
          <a:p>
            <a:r>
              <a:rPr lang="en-US" sz="1600" b="1" dirty="0"/>
              <a:t>One the best benefits of growing your own mushrooms is knowing exactly what you are consuming. Never ingest a mushroom found in the wild without a certified guide!</a:t>
            </a:r>
          </a:p>
          <a:p>
            <a:r>
              <a:rPr lang="en-US" sz="1600" b="1" dirty="0"/>
              <a:t>Mental and physical benefits backed by scientific studies.</a:t>
            </a:r>
          </a:p>
          <a:p>
            <a:r>
              <a:rPr lang="en-US" sz="1600" b="1" dirty="0"/>
              <a:t>Many of the mushroom supplements on the market are made of something called “mycelium on grain” and are also grown cheaply and quickly. Growing your own means you get the most active ingredients in your dosage.</a:t>
            </a:r>
          </a:p>
          <a:p>
            <a:r>
              <a:rPr lang="en-US" sz="1600" b="1" dirty="0"/>
              <a:t>Most common strains:</a:t>
            </a:r>
            <a:br>
              <a:rPr lang="en-US" sz="1600" b="1" dirty="0"/>
            </a:br>
            <a:br>
              <a:rPr lang="en-US" sz="1600" b="1" dirty="0"/>
            </a:br>
            <a:r>
              <a:rPr lang="en-US" sz="1600" b="1" kern="100" dirty="0">
                <a:effectLst/>
                <a:ea typeface="Calibri" panose="020F0502020204030204" pitchFamily="34" charset="0"/>
                <a:cs typeface="Times New Roman" panose="02020603050405020304" pitchFamily="18" charset="0"/>
              </a:rPr>
              <a:t>Turkey Tail – immune system support, gut health, packed with powerful antioxidants, help fight certain cancers</a:t>
            </a:r>
            <a:br>
              <a:rPr lang="en-US" sz="1600" b="1" kern="100" dirty="0">
                <a:effectLst/>
                <a:ea typeface="Calibri" panose="020F0502020204030204" pitchFamily="34" charset="0"/>
                <a:cs typeface="Times New Roman" panose="02020603050405020304" pitchFamily="18" charset="0"/>
              </a:rPr>
            </a:br>
            <a:br>
              <a:rPr lang="en-US" sz="1600" b="1" kern="100" dirty="0">
                <a:effectLst/>
                <a:ea typeface="Calibri" panose="020F0502020204030204" pitchFamily="34" charset="0"/>
                <a:cs typeface="Times New Roman" panose="02020603050405020304" pitchFamily="18" charset="0"/>
              </a:rPr>
            </a:br>
            <a:r>
              <a:rPr lang="en-US" sz="1600" b="1" kern="100" dirty="0">
                <a:effectLst/>
                <a:ea typeface="Calibri" panose="020F0502020204030204" pitchFamily="34" charset="0"/>
                <a:cs typeface="Times New Roman" panose="02020603050405020304" pitchFamily="18" charset="0"/>
              </a:rPr>
              <a:t>Oyster mushrooms - reducing heart disease risk factors like high cholesterol and high blood pressure, regulate blood sugar levels, anti-inflammatory.</a:t>
            </a:r>
            <a:br>
              <a:rPr lang="en-US" sz="1600" b="1" kern="100" dirty="0">
                <a:effectLst/>
                <a:ea typeface="Calibri" panose="020F0502020204030204" pitchFamily="34" charset="0"/>
                <a:cs typeface="Times New Roman" panose="02020603050405020304" pitchFamily="18" charset="0"/>
              </a:rPr>
            </a:br>
            <a:br>
              <a:rPr lang="en-US" sz="1600" b="1" kern="100" dirty="0">
                <a:effectLst/>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Reishi – boost immune system, increase stamina, urinary tract health in males,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Lion’s mane: boosts immunity, protects against dementia, helps with anxiety and depression</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Chaga: fights infections, lowers blood sugar and cholesterol</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Cordyceps: boosts exercise/sport performance, inflammation and heart health</a:t>
            </a:r>
            <a:endParaRPr lang="en-US" sz="1600" b="1" kern="100" dirty="0">
              <a:effectLst/>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pic>
        <p:nvPicPr>
          <p:cNvPr id="6" name="Graphic 5" descr="Mushroom outline">
            <a:extLst>
              <a:ext uri="{FF2B5EF4-FFF2-40B4-BE49-F238E27FC236}">
                <a16:creationId xmlns:a16="http://schemas.microsoft.com/office/drawing/2014/main" id="{17071F77-EDB6-070F-21CB-D6F370CD22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0732" y="871194"/>
            <a:ext cx="914400" cy="914400"/>
          </a:xfrm>
          <a:prstGeom prst="rect">
            <a:avLst/>
          </a:prstGeom>
        </p:spPr>
      </p:pic>
    </p:spTree>
    <p:extLst>
      <p:ext uri="{BB962C8B-B14F-4D97-AF65-F5344CB8AC3E}">
        <p14:creationId xmlns:p14="http://schemas.microsoft.com/office/powerpoint/2010/main" val="172518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FBE61F3-2745-486A-9B37-D1351783A8A7}"/>
              </a:ext>
            </a:extLst>
          </p:cNvPr>
          <p:cNvSpPr>
            <a:spLocks noGrp="1"/>
          </p:cNvSpPr>
          <p:nvPr>
            <p:ph type="title"/>
          </p:nvPr>
        </p:nvSpPr>
        <p:spPr>
          <a:xfrm>
            <a:off x="6314384" y="642594"/>
            <a:ext cx="4810815" cy="1371600"/>
          </a:xfrm>
        </p:spPr>
        <p:txBody>
          <a:bodyPr>
            <a:normAutofit/>
          </a:bodyPr>
          <a:lstStyle/>
          <a:p>
            <a:pPr algn="r"/>
            <a:r>
              <a:rPr lang="en-US" sz="3100" dirty="0"/>
              <a:t>THE MUSHROOM CYCLE</a:t>
            </a:r>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593653586"/>
              </p:ext>
            </p:extLst>
          </p:nvPr>
        </p:nvGraphicFramePr>
        <p:xfrm>
          <a:off x="6315075" y="2103438"/>
          <a:ext cx="4810125"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NORTH SPORE Chestnut Mushroom Grow Kit Fruiting Block – GARDEN SUPPLY GUYS">
            <a:extLst>
              <a:ext uri="{FF2B5EF4-FFF2-40B4-BE49-F238E27FC236}">
                <a16:creationId xmlns:a16="http://schemas.microsoft.com/office/drawing/2014/main" id="{D0410EFC-1A79-26CB-5F4A-E69D833C4C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388" y="993913"/>
            <a:ext cx="4870174" cy="487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18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7">
            <a:extLst>
              <a:ext uri="{FF2B5EF4-FFF2-40B4-BE49-F238E27FC236}">
                <a16:creationId xmlns:a16="http://schemas.microsoft.com/office/drawing/2014/main" id="{F9C9470D-F677-4F4D-91C6-DDAAFB41E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091" t="9091"/>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9">
            <a:extLst>
              <a:ext uri="{FF2B5EF4-FFF2-40B4-BE49-F238E27FC236}">
                <a16:creationId xmlns:a16="http://schemas.microsoft.com/office/drawing/2014/main" id="{BF9DC97C-B63C-41D6-923D-44FF13CF2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89D35CC7-2F55-4CD1-8570-56ADF4255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solidFill>
            <a:schemeClr val="tx2">
              <a:alpha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4791074" y="662940"/>
            <a:ext cx="6747309" cy="1371600"/>
          </a:xfrm>
        </p:spPr>
        <p:txBody>
          <a:bodyPr>
            <a:normAutofit/>
          </a:bodyPr>
          <a:lstStyle/>
          <a:p>
            <a:pPr>
              <a:tabLst>
                <a:tab pos="4119563" algn="l"/>
              </a:tabLst>
            </a:pPr>
            <a:r>
              <a:rPr lang="en-US" dirty="0">
                <a:solidFill>
                  <a:schemeClr val="bg1"/>
                </a:solidFill>
              </a:rPr>
              <a:t>PF Tek</a:t>
            </a:r>
          </a:p>
        </p:txBody>
      </p:sp>
      <p:sp>
        <p:nvSpPr>
          <p:cNvPr id="4" name="Content Placeholder 3">
            <a:extLst>
              <a:ext uri="{FF2B5EF4-FFF2-40B4-BE49-F238E27FC236}">
                <a16:creationId xmlns:a16="http://schemas.microsoft.com/office/drawing/2014/main" id="{442370CD-2145-0387-DE13-77C2AFF221C9}"/>
              </a:ext>
            </a:extLst>
          </p:cNvPr>
          <p:cNvSpPr>
            <a:spLocks noGrp="1"/>
          </p:cNvSpPr>
          <p:nvPr>
            <p:ph idx="1"/>
          </p:nvPr>
        </p:nvSpPr>
        <p:spPr>
          <a:xfrm>
            <a:off x="4791074" y="2103120"/>
            <a:ext cx="6747309" cy="3931920"/>
          </a:xfrm>
        </p:spPr>
        <p:txBody>
          <a:bodyPr>
            <a:normAutofit/>
          </a:bodyPr>
          <a:lstStyle/>
          <a:p>
            <a:r>
              <a:rPr lang="en-US" dirty="0"/>
              <a:t>A mushroom-growing technique developed by a grower who used the nick-name </a:t>
            </a:r>
            <a:r>
              <a:rPr lang="en-US" dirty="0" err="1"/>
              <a:t>Psilocybe</a:t>
            </a:r>
            <a:r>
              <a:rPr lang="en-US" dirty="0"/>
              <a:t> </a:t>
            </a:r>
            <a:r>
              <a:rPr lang="en-US" dirty="0" err="1"/>
              <a:t>Fantasticus</a:t>
            </a:r>
            <a:r>
              <a:rPr lang="en-US" dirty="0"/>
              <a:t>, or PF for short</a:t>
            </a:r>
          </a:p>
          <a:p>
            <a:endParaRPr lang="en-US" dirty="0"/>
          </a:p>
          <a:p>
            <a:r>
              <a:rPr lang="en-US" dirty="0"/>
              <a:t>While not high yielding, it is reliable and simple thus great for beginners</a:t>
            </a:r>
          </a:p>
          <a:p>
            <a:endParaRPr lang="en-US" dirty="0"/>
          </a:p>
          <a:p>
            <a:r>
              <a:rPr lang="en-US" dirty="0"/>
              <a:t>Strains that do best with PF Tek:</a:t>
            </a:r>
          </a:p>
          <a:p>
            <a:pPr marL="0" indent="0">
              <a:buNone/>
            </a:pPr>
            <a:r>
              <a:rPr lang="en-US" dirty="0"/>
              <a:t>Lion’s Mane (</a:t>
            </a:r>
            <a:r>
              <a:rPr lang="en-US" dirty="0" err="1"/>
              <a:t>Hericium</a:t>
            </a:r>
            <a:r>
              <a:rPr lang="en-US" dirty="0"/>
              <a:t> </a:t>
            </a:r>
            <a:r>
              <a:rPr lang="en-US" dirty="0" err="1"/>
              <a:t>erinaceus</a:t>
            </a:r>
            <a:r>
              <a:rPr lang="en-US" dirty="0"/>
              <a:t>), Shaggy Mane (Coprinus </a:t>
            </a:r>
            <a:r>
              <a:rPr lang="en-US" dirty="0" err="1"/>
              <a:t>comatus</a:t>
            </a:r>
            <a:r>
              <a:rPr lang="en-US" dirty="0"/>
              <a:t>), Several of the oyster mushrooms (</a:t>
            </a:r>
            <a:r>
              <a:rPr lang="en-US" dirty="0" err="1"/>
              <a:t>Pleurotus</a:t>
            </a:r>
            <a:r>
              <a:rPr lang="en-US" dirty="0"/>
              <a:t> sp.)</a:t>
            </a:r>
          </a:p>
        </p:txBody>
      </p:sp>
      <p:pic>
        <p:nvPicPr>
          <p:cNvPr id="8" name="Picture 7">
            <a:extLst>
              <a:ext uri="{FF2B5EF4-FFF2-40B4-BE49-F238E27FC236}">
                <a16:creationId xmlns:a16="http://schemas.microsoft.com/office/drawing/2014/main" id="{3A66CB76-EA78-4188-95D8-8C9F5DEA9F7D}"/>
              </a:ext>
            </a:extLst>
          </p:cNvPr>
          <p:cNvPicPr>
            <a:picLocks noChangeAspect="1"/>
          </p:cNvPicPr>
          <p:nvPr/>
        </p:nvPicPr>
        <p:blipFill>
          <a:blip r:embed="rId4"/>
          <a:stretch>
            <a:fillRect/>
          </a:stretch>
        </p:blipFill>
        <p:spPr>
          <a:xfrm>
            <a:off x="190256" y="1479269"/>
            <a:ext cx="3899452" cy="3899452"/>
          </a:xfrm>
          <a:prstGeom prst="rect">
            <a:avLst/>
          </a:prstGeom>
        </p:spPr>
      </p:pic>
    </p:spTree>
    <p:extLst>
      <p:ext uri="{BB962C8B-B14F-4D97-AF65-F5344CB8AC3E}">
        <p14:creationId xmlns:p14="http://schemas.microsoft.com/office/powerpoint/2010/main" val="227679542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42" name="Rectangle 3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066800" y="642594"/>
            <a:ext cx="10058400" cy="1371600"/>
          </a:xfrm>
        </p:spPr>
        <p:txBody>
          <a:bodyPr>
            <a:normAutofit fontScale="90000"/>
          </a:bodyPr>
          <a:lstStyle/>
          <a:p>
            <a:pPr marL="0" marR="0">
              <a:lnSpc>
                <a:spcPct val="107000"/>
              </a:lnSpc>
              <a:spcBef>
                <a:spcPts val="0"/>
              </a:spcBef>
              <a:spcAft>
                <a:spcPts val="800"/>
              </a:spcAft>
            </a:pPr>
            <a:br>
              <a:rPr lang="en-US" dirty="0"/>
            </a:br>
            <a:endParaRPr lang="en-US" dirty="0"/>
          </a:p>
        </p:txBody>
      </p:sp>
      <p:sp>
        <p:nvSpPr>
          <p:cNvPr id="41" name="Rectangle 4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7" name="Content Placeholder 6">
            <a:extLst>
              <a:ext uri="{FF2B5EF4-FFF2-40B4-BE49-F238E27FC236}">
                <a16:creationId xmlns:a16="http://schemas.microsoft.com/office/drawing/2014/main" id="{8D75E3FF-D34E-3D68-F75D-C94B19461AD2}"/>
              </a:ext>
            </a:extLst>
          </p:cNvPr>
          <p:cNvSpPr>
            <a:spLocks noGrp="1"/>
          </p:cNvSpPr>
          <p:nvPr>
            <p:ph idx="1"/>
          </p:nvPr>
        </p:nvSpPr>
        <p:spPr>
          <a:xfrm rot="21600000">
            <a:off x="714376" y="642594"/>
            <a:ext cx="4895850" cy="5392446"/>
          </a:xfrm>
        </p:spPr>
        <p:txBody>
          <a:bodyPr>
            <a:normAutofit fontScale="25000" lnSpcReduction="20000"/>
          </a:bodyPr>
          <a:lstStyle/>
          <a:p>
            <a:pPr marL="0" indent="0">
              <a:buNone/>
            </a:pPr>
            <a:r>
              <a:rPr lang="en-US" sz="7200" dirty="0">
                <a:latin typeface="Abadi" panose="020B0604020202020204" pitchFamily="34" charset="0"/>
              </a:rPr>
              <a:t>You will need:</a:t>
            </a:r>
            <a:br>
              <a:rPr lang="en-US" sz="7200" dirty="0">
                <a:latin typeface="Abadi" panose="020B0604020202020204" pitchFamily="34" charset="0"/>
              </a:rPr>
            </a:br>
            <a:br>
              <a:rPr lang="en-US" sz="7200" dirty="0">
                <a:latin typeface="Abadi" panose="020B0604020202020204" pitchFamily="34"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1 XL and 1 Medium plastic clear tote with lid</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Hammer, Phillips head screwdriver, power drill for air flow in tote</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5 wide mouth glass jars with lids (1 for alcohol torch, 4 for inoculation)</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91% + isopropyl alcohol</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Seedling heating pad (optional)</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Small light </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Brown rice flour</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Vermiculite</a:t>
            </a:r>
          </a:p>
          <a:p>
            <a:pPr marL="0" indent="0">
              <a:buNone/>
            </a:pPr>
            <a:br>
              <a:rPr lang="en-US" sz="7200" kern="100" dirty="0">
                <a:effectLst/>
                <a:latin typeface="Abadi" panose="020B0604020202020204" pitchFamily="34" charset="0"/>
                <a:ea typeface="Calibri" panose="020F0502020204030204" pitchFamily="34" charset="0"/>
                <a:cs typeface="Times New Roman" panose="02020603050405020304" pitchFamily="18" charset="0"/>
              </a:rPr>
            </a:br>
            <a:r>
              <a:rPr lang="en-US" sz="7200" kern="100" dirty="0">
                <a:effectLst/>
                <a:latin typeface="Abadi" panose="020B0604020202020204" pitchFamily="34" charset="0"/>
                <a:ea typeface="Calibri" panose="020F0502020204030204" pitchFamily="34" charset="0"/>
                <a:cs typeface="Times New Roman" panose="02020603050405020304" pitchFamily="18" charset="0"/>
              </a:rPr>
              <a:t>Perlite</a:t>
            </a:r>
          </a:p>
          <a:p>
            <a:pPr marL="0" indent="0">
              <a:buNone/>
            </a:pPr>
            <a:br>
              <a:rPr lang="en-US" sz="4300" kern="100" dirty="0">
                <a:effectLst/>
                <a:latin typeface="Abadi" panose="020B0604020202020204" pitchFamily="34" charset="0"/>
                <a:ea typeface="Calibri" panose="020F0502020204030204" pitchFamily="34" charset="0"/>
                <a:cs typeface="Times New Roman" panose="02020603050405020304" pitchFamily="18" charset="0"/>
              </a:rPr>
            </a:br>
            <a:endParaRPr lang="en-US" dirty="0"/>
          </a:p>
        </p:txBody>
      </p:sp>
      <p:sp>
        <p:nvSpPr>
          <p:cNvPr id="10" name="TextBox 9">
            <a:extLst>
              <a:ext uri="{FF2B5EF4-FFF2-40B4-BE49-F238E27FC236}">
                <a16:creationId xmlns:a16="http://schemas.microsoft.com/office/drawing/2014/main" id="{D11D392E-5B62-9173-32E7-8AFEB52B4FA9}"/>
              </a:ext>
            </a:extLst>
          </p:cNvPr>
          <p:cNvSpPr txBox="1"/>
          <p:nvPr/>
        </p:nvSpPr>
        <p:spPr>
          <a:xfrm>
            <a:off x="5962652" y="552819"/>
            <a:ext cx="5619750" cy="6324808"/>
          </a:xfrm>
          <a:prstGeom prst="rect">
            <a:avLst/>
          </a:prstGeom>
          <a:noFill/>
        </p:spPr>
        <p:txBody>
          <a:bodyPr wrap="square" rtlCol="0">
            <a:spAutoFit/>
          </a:bodyPr>
          <a:lstStyle/>
          <a:p>
            <a:pPr marL="0" indent="0">
              <a:buNone/>
            </a:pPr>
            <a:r>
              <a:rPr lang="en-US" sz="1800" kern="100" dirty="0">
                <a:effectLst/>
                <a:latin typeface="Abadi" panose="020B0604020202020204" pitchFamily="34" charset="0"/>
                <a:ea typeface="Calibri" panose="020F0502020204030204" pitchFamily="34" charset="0"/>
                <a:cs typeface="Times New Roman" panose="02020603050405020304" pitchFamily="18" charset="0"/>
              </a:rPr>
              <a:t>Tin foil</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Mushroom Spores</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Pressure cooker/Instant Pot</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Paper towels</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Latex gloves</a:t>
            </a:r>
          </a:p>
          <a:p>
            <a:pPr marL="0" indent="0">
              <a:buNone/>
            </a:pPr>
            <a:endParaRPr lang="en-US" kern="100" dirty="0">
              <a:latin typeface="Abadi" panose="020B0604020202020204" pitchFamily="34" charset="0"/>
              <a:ea typeface="Calibri" panose="020F0502020204030204" pitchFamily="34" charset="0"/>
              <a:cs typeface="Times New Roman" panose="02020603050405020304" pitchFamily="18" charset="0"/>
            </a:endParaRPr>
          </a:p>
          <a:p>
            <a:pPr marL="0" indent="0">
              <a:buNone/>
            </a:pPr>
            <a:r>
              <a:rPr lang="en-US" sz="1800" kern="100" dirty="0">
                <a:effectLst/>
                <a:latin typeface="Abadi" panose="020B0604020202020204" pitchFamily="34" charset="0"/>
                <a:ea typeface="Calibri" panose="020F0502020204030204" pitchFamily="34" charset="0"/>
                <a:cs typeface="Times New Roman" panose="02020603050405020304" pitchFamily="18" charset="0"/>
              </a:rPr>
              <a:t>Cotton balls</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Large mixing bowl</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Measuring cup</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Spray bottle</a:t>
            </a: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r>
              <a:rPr lang="en-US" sz="1800" kern="100" dirty="0">
                <a:effectLst/>
                <a:latin typeface="Abadi" panose="020B0604020202020204" pitchFamily="34" charset="0"/>
                <a:ea typeface="Calibri" panose="020F0502020204030204" pitchFamily="34" charset="0"/>
                <a:cs typeface="Times New Roman" panose="02020603050405020304" pitchFamily="18" charset="0"/>
              </a:rPr>
              <a:t>Silica gel packets</a:t>
            </a:r>
          </a:p>
          <a:p>
            <a:pPr marL="0" indent="0">
              <a:buNone/>
            </a:pPr>
            <a:br>
              <a:rPr lang="en-US" sz="9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kern="100" dirty="0">
              <a:effectLst/>
              <a:latin typeface="Abadi" panose="020B0604020202020204" pitchFamily="34" charset="0"/>
              <a:ea typeface="Calibri" panose="020F0502020204030204" pitchFamily="34" charset="0"/>
              <a:cs typeface="Times New Roman" panose="02020603050405020304" pitchFamily="18" charset="0"/>
            </a:endParaRPr>
          </a:p>
          <a:p>
            <a:pPr marL="0" indent="0">
              <a:buNone/>
            </a:pPr>
            <a:br>
              <a:rPr lang="en-US" sz="1800" kern="100" dirty="0">
                <a:effectLst/>
                <a:latin typeface="Abadi" panose="020B060402020202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2692038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txBody>
          <a:bodyPr/>
          <a:lstStyle/>
          <a:p>
            <a:endParaRPr lang="en-US"/>
          </a:p>
        </p:txBody>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2FBE61F3-2745-486A-9B37-D1351783A8A7}"/>
              </a:ext>
            </a:extLst>
          </p:cNvPr>
          <p:cNvSpPr>
            <a:spLocks noGrp="1"/>
          </p:cNvSpPr>
          <p:nvPr>
            <p:ph type="title"/>
          </p:nvPr>
        </p:nvSpPr>
        <p:spPr>
          <a:xfrm>
            <a:off x="6096000" y="529579"/>
            <a:ext cx="4810815" cy="1371600"/>
          </a:xfrm>
        </p:spPr>
        <p:txBody>
          <a:bodyPr>
            <a:normAutofit/>
          </a:bodyPr>
          <a:lstStyle/>
          <a:p>
            <a:pPr algn="r"/>
            <a:endParaRPr lang="en-US" sz="3100" dirty="0"/>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995874907"/>
              </p:ext>
            </p:extLst>
          </p:nvPr>
        </p:nvGraphicFramePr>
        <p:xfrm>
          <a:off x="6096000" y="915405"/>
          <a:ext cx="5185541" cy="509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325D9B0-80F5-0BAE-7D72-602A8BD0044C}"/>
              </a:ext>
            </a:extLst>
          </p:cNvPr>
          <p:cNvPicPr>
            <a:picLocks noChangeAspect="1"/>
          </p:cNvPicPr>
          <p:nvPr/>
        </p:nvPicPr>
        <p:blipFill>
          <a:blip r:embed="rId8"/>
          <a:stretch>
            <a:fillRect/>
          </a:stretch>
        </p:blipFill>
        <p:spPr>
          <a:xfrm>
            <a:off x="1518398" y="3055037"/>
            <a:ext cx="3788154" cy="2525436"/>
          </a:xfrm>
          <a:prstGeom prst="rect">
            <a:avLst/>
          </a:prstGeom>
        </p:spPr>
      </p:pic>
      <p:sp>
        <p:nvSpPr>
          <p:cNvPr id="4" name="Rectangle 3">
            <a:extLst>
              <a:ext uri="{FF2B5EF4-FFF2-40B4-BE49-F238E27FC236}">
                <a16:creationId xmlns:a16="http://schemas.microsoft.com/office/drawing/2014/main" id="{7174E095-6C76-9BFC-76D3-2A024F4BE955}"/>
              </a:ext>
            </a:extLst>
          </p:cNvPr>
          <p:cNvSpPr/>
          <p:nvPr/>
        </p:nvSpPr>
        <p:spPr>
          <a:xfrm>
            <a:off x="421841" y="1204483"/>
            <a:ext cx="5981267" cy="1754326"/>
          </a:xfrm>
          <a:prstGeom prst="rect">
            <a:avLst/>
          </a:prstGeom>
          <a:noFill/>
        </p:spPr>
        <p:txBody>
          <a:bodyPr wrap="square" lIns="91440" tIns="45720" rIns="91440" bIns="45720">
            <a:spAutoFit/>
          </a:bodyPr>
          <a:lstStyle/>
          <a:p>
            <a:pPr algn="ctr"/>
            <a:r>
              <a:rPr lang="en-US" sz="5400" b="1" cap="none" spc="50" dirty="0">
                <a:ln w="0"/>
                <a:solidFill>
                  <a:schemeClr val="tx2">
                    <a:lumMod val="75000"/>
                  </a:schemeClr>
                </a:solidFill>
                <a:effectLst>
                  <a:innerShdw blurRad="63500" dist="50800" dir="13500000">
                    <a:srgbClr val="000000">
                      <a:alpha val="50000"/>
                    </a:srgbClr>
                  </a:innerShdw>
                </a:effectLst>
              </a:rPr>
              <a:t>Substrate Preparation</a:t>
            </a:r>
          </a:p>
        </p:txBody>
      </p:sp>
    </p:spTree>
    <p:extLst>
      <p:ext uri="{BB962C8B-B14F-4D97-AF65-F5344CB8AC3E}">
        <p14:creationId xmlns:p14="http://schemas.microsoft.com/office/powerpoint/2010/main" val="3851751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2B7C465-BD8F-4B6A-8925-267AB00CD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49939-2C9E-4399-80BE-3FEFB064CF1C}">
  <ds:schemaRefs>
    <ds:schemaRef ds:uri="http://schemas.microsoft.com/sharepoint/v3/contenttype/forms"/>
  </ds:schemaRefs>
</ds:datastoreItem>
</file>

<file path=customXml/itemProps3.xml><?xml version="1.0" encoding="utf-8"?>
<ds:datastoreItem xmlns:ds="http://schemas.openxmlformats.org/officeDocument/2006/customXml" ds:itemID="{B9FC83A0-AB98-4659-ACD5-D2185007C703}">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Garden design</Template>
  <TotalTime>16621</TotalTime>
  <Words>1438</Words>
  <Application>Microsoft Office PowerPoint</Application>
  <PresentationFormat>Widescreen</PresentationFormat>
  <Paragraphs>112</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Abadi</vt:lpstr>
      <vt:lpstr>Arial</vt:lpstr>
      <vt:lpstr>Calibri</vt:lpstr>
      <vt:lpstr>Century Gothic</vt:lpstr>
      <vt:lpstr>Savon</vt:lpstr>
      <vt:lpstr>Food Freedom:Grow your own medicine</vt:lpstr>
      <vt:lpstr>Disclaimer:  Liberty 101, our sponsors, and Myself do not condone the use of these methods to break any laws. this lecture is not intended for the use of growing psilocybin mushrooms</vt:lpstr>
      <vt:lpstr>What is Food Freedom?</vt:lpstr>
      <vt:lpstr>The Power of Healing with Food</vt:lpstr>
      <vt:lpstr>Edible Mushrooms</vt:lpstr>
      <vt:lpstr>THE MUSHROOM CYCLE</vt:lpstr>
      <vt:lpstr>PF Tek</vt:lpstr>
      <vt:lpstr> </vt:lpstr>
      <vt:lpstr>PowerPoint Presentation</vt:lpstr>
      <vt:lpstr>PowerPoint Presentation</vt:lpstr>
      <vt:lpstr>PowerPoint Presentation</vt:lpstr>
      <vt:lpstr>Stages of Mycelium</vt:lpstr>
      <vt:lpstr>PowerPoint Presentation</vt:lpstr>
      <vt:lpstr>PowerPoint Presentation</vt:lpstr>
      <vt:lpstr>Fruiting bodies</vt:lpstr>
      <vt:lpstr>PowerPoint Presentation</vt:lpstr>
      <vt:lpstr>Consumption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 your own medicine</dc:title>
  <dc:creator>Badger, Regina</dc:creator>
  <cp:lastModifiedBy>Badger, Regina</cp:lastModifiedBy>
  <cp:revision>8</cp:revision>
  <dcterms:created xsi:type="dcterms:W3CDTF">2023-04-23T19:50:53Z</dcterms:created>
  <dcterms:modified xsi:type="dcterms:W3CDTF">2023-08-15T02:49:38Z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